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.xml" ContentType="application/vnd.openxmlformats-officedocument.presentationml.notesSlide+xml"/>
  <Override PartName="/ppt/tags/tag12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6.xml" ContentType="application/vnd.openxmlformats-officedocument.presentationml.notesSlide+xml"/>
  <Override PartName="/ppt/tags/tag139.xml" ContentType="application/vnd.openxmlformats-officedocument.presentationml.tags+xml"/>
  <Override PartName="/ppt/notesSlides/notesSlide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0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14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15" r:id="rId7"/>
    <p:sldMasterId id="2147483825" r:id="rId8"/>
    <p:sldMasterId id="2147483834" r:id="rId9"/>
  </p:sldMasterIdLst>
  <p:notesMasterIdLst>
    <p:notesMasterId r:id="rId53"/>
  </p:notesMasterIdLst>
  <p:sldIdLst>
    <p:sldId id="1751" r:id="rId10"/>
    <p:sldId id="1801" r:id="rId11"/>
    <p:sldId id="1403" r:id="rId12"/>
    <p:sldId id="1768" r:id="rId13"/>
    <p:sldId id="1832" r:id="rId14"/>
    <p:sldId id="1834" r:id="rId15"/>
    <p:sldId id="1882" r:id="rId16"/>
    <p:sldId id="1833" r:id="rId17"/>
    <p:sldId id="1820" r:id="rId18"/>
    <p:sldId id="1822" r:id="rId19"/>
    <p:sldId id="1886" r:id="rId20"/>
    <p:sldId id="1824" r:id="rId21"/>
    <p:sldId id="1843" r:id="rId22"/>
    <p:sldId id="1760" r:id="rId23"/>
    <p:sldId id="1845" r:id="rId24"/>
    <p:sldId id="1764" r:id="rId25"/>
    <p:sldId id="1769" r:id="rId26"/>
    <p:sldId id="1835" r:id="rId27"/>
    <p:sldId id="1872" r:id="rId28"/>
    <p:sldId id="1873" r:id="rId29"/>
    <p:sldId id="1410" r:id="rId30"/>
    <p:sldId id="1411" r:id="rId31"/>
    <p:sldId id="1884" r:id="rId32"/>
    <p:sldId id="1885" r:id="rId33"/>
    <p:sldId id="1803" r:id="rId34"/>
    <p:sldId id="1406" r:id="rId35"/>
    <p:sldId id="1415" r:id="rId36"/>
    <p:sldId id="1416" r:id="rId37"/>
    <p:sldId id="1417" r:id="rId38"/>
    <p:sldId id="1727" r:id="rId39"/>
    <p:sldId id="1825" r:id="rId40"/>
    <p:sldId id="1827" r:id="rId41"/>
    <p:sldId id="1828" r:id="rId42"/>
    <p:sldId id="1883" r:id="rId43"/>
    <p:sldId id="1836" r:id="rId44"/>
    <p:sldId id="1837" r:id="rId45"/>
    <p:sldId id="1838" r:id="rId46"/>
    <p:sldId id="1878" r:id="rId47"/>
    <p:sldId id="1879" r:id="rId48"/>
    <p:sldId id="1880" r:id="rId49"/>
    <p:sldId id="1881" r:id="rId50"/>
    <p:sldId id="1842" r:id="rId51"/>
    <p:sldId id="1776" r:id="rId52"/>
  </p:sldIdLst>
  <p:sldSz cx="12192000" cy="6858000"/>
  <p:notesSz cx="6858000" cy="9144000"/>
  <p:embeddedFontLs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Arial Black" panose="020B0A04020102020204" pitchFamily="34" charset="0"/>
      <p:bold r:id="rId60"/>
    </p:embeddedFont>
  </p:embeddedFontLst>
  <p:custDataLst>
    <p:tags r:id="rId61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3A3A"/>
    <a:srgbClr val="666363"/>
    <a:srgbClr val="305983"/>
    <a:srgbClr val="4CB9FC"/>
    <a:srgbClr val="00B0F0"/>
    <a:srgbClr val="00FF00"/>
    <a:srgbClr val="B0C2E5"/>
    <a:srgbClr val="D0CCCE"/>
    <a:srgbClr val="59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0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34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font" Target="fonts/font4.fntdata"/><Relationship Id="rId61" Type="http://schemas.openxmlformats.org/officeDocument/2006/relationships/tags" Target="tags/tag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17401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44202</c:v>
                </c:pt>
                <c:pt idx="1">
                  <c:v>44203</c:v>
                </c:pt>
                <c:pt idx="2">
                  <c:v>44204</c:v>
                </c:pt>
                <c:pt idx="3">
                  <c:v>44205</c:v>
                </c:pt>
                <c:pt idx="4">
                  <c:v>44206</c:v>
                </c:pt>
                <c:pt idx="5">
                  <c:v>44207</c:v>
                </c:pt>
                <c:pt idx="6">
                  <c:v>44208</c:v>
                </c:pt>
                <c:pt idx="7">
                  <c:v>44209</c:v>
                </c:pt>
                <c:pt idx="8">
                  <c:v>44210</c:v>
                </c:pt>
                <c:pt idx="9">
                  <c:v>44211</c:v>
                </c:pt>
                <c:pt idx="10">
                  <c:v>44212</c:v>
                </c:pt>
                <c:pt idx="11">
                  <c:v>44213</c:v>
                </c:pt>
                <c:pt idx="12">
                  <c:v>44214</c:v>
                </c:pt>
                <c:pt idx="13">
                  <c:v>44215</c:v>
                </c:pt>
                <c:pt idx="14">
                  <c:v>44216</c:v>
                </c:pt>
                <c:pt idx="15">
                  <c:v>44217</c:v>
                </c:pt>
                <c:pt idx="16">
                  <c:v>44218</c:v>
                </c:pt>
                <c:pt idx="17">
                  <c:v>44219</c:v>
                </c:pt>
                <c:pt idx="18">
                  <c:v>44220</c:v>
                </c:pt>
                <c:pt idx="19">
                  <c:v>44221</c:v>
                </c:pt>
                <c:pt idx="20">
                  <c:v>44222</c:v>
                </c:pt>
                <c:pt idx="21">
                  <c:v>44223</c:v>
                </c:pt>
                <c:pt idx="22">
                  <c:v>44224</c:v>
                </c:pt>
                <c:pt idx="23">
                  <c:v>44225</c:v>
                </c:pt>
                <c:pt idx="24">
                  <c:v>44226</c:v>
                </c:pt>
                <c:pt idx="25">
                  <c:v>44227</c:v>
                </c:pt>
                <c:pt idx="26">
                  <c:v>44228</c:v>
                </c:pt>
                <c:pt idx="27">
                  <c:v>44229</c:v>
                </c:pt>
                <c:pt idx="28">
                  <c:v>44230</c:v>
                </c:pt>
                <c:pt idx="29">
                  <c:v>44231</c:v>
                </c:pt>
                <c:pt idx="30">
                  <c:v>44232</c:v>
                </c:pt>
                <c:pt idx="31">
                  <c:v>44233</c:v>
                </c:pt>
                <c:pt idx="32">
                  <c:v>44234</c:v>
                </c:pt>
                <c:pt idx="33">
                  <c:v>44235</c:v>
                </c:pt>
                <c:pt idx="34">
                  <c:v>44236</c:v>
                </c:pt>
                <c:pt idx="35">
                  <c:v>44237</c:v>
                </c:pt>
                <c:pt idx="36">
                  <c:v>44238</c:v>
                </c:pt>
                <c:pt idx="37">
                  <c:v>44239</c:v>
                </c:pt>
                <c:pt idx="38">
                  <c:v>44240</c:v>
                </c:pt>
                <c:pt idx="39">
                  <c:v>44241</c:v>
                </c:pt>
                <c:pt idx="40">
                  <c:v>44242</c:v>
                </c:pt>
                <c:pt idx="41">
                  <c:v>44243</c:v>
                </c:pt>
                <c:pt idx="42">
                  <c:v>44244</c:v>
                </c:pt>
                <c:pt idx="43">
                  <c:v>44245</c:v>
                </c:pt>
                <c:pt idx="44">
                  <c:v>44246</c:v>
                </c:pt>
                <c:pt idx="45">
                  <c:v>44247</c:v>
                </c:pt>
                <c:pt idx="46">
                  <c:v>44248</c:v>
                </c:pt>
                <c:pt idx="47">
                  <c:v>44249</c:v>
                </c:pt>
                <c:pt idx="48">
                  <c:v>44250</c:v>
                </c:pt>
                <c:pt idx="49">
                  <c:v>44251</c:v>
                </c:pt>
                <c:pt idx="50">
                  <c:v>44252</c:v>
                </c:pt>
                <c:pt idx="51">
                  <c:v>44253</c:v>
                </c:pt>
                <c:pt idx="52">
                  <c:v>44254</c:v>
                </c:pt>
                <c:pt idx="53">
                  <c:v>44255</c:v>
                </c:pt>
                <c:pt idx="54">
                  <c:v>44256</c:v>
                </c:pt>
                <c:pt idx="55">
                  <c:v>44257</c:v>
                </c:pt>
                <c:pt idx="56">
                  <c:v>44258</c:v>
                </c:pt>
                <c:pt idx="57">
                  <c:v>44259</c:v>
                </c:pt>
                <c:pt idx="58">
                  <c:v>44260</c:v>
                </c:pt>
                <c:pt idx="59">
                  <c:v>44261</c:v>
                </c:pt>
                <c:pt idx="60">
                  <c:v>44262</c:v>
                </c:pt>
                <c:pt idx="61">
                  <c:v>44263</c:v>
                </c:pt>
                <c:pt idx="62">
                  <c:v>44264</c:v>
                </c:pt>
                <c:pt idx="63">
                  <c:v>44265</c:v>
                </c:pt>
                <c:pt idx="64">
                  <c:v>44266</c:v>
                </c:pt>
                <c:pt idx="65">
                  <c:v>44267</c:v>
                </c:pt>
                <c:pt idx="66">
                  <c:v>44268</c:v>
                </c:pt>
                <c:pt idx="67">
                  <c:v>44269</c:v>
                </c:pt>
                <c:pt idx="68">
                  <c:v>44270</c:v>
                </c:pt>
                <c:pt idx="69">
                  <c:v>44271</c:v>
                </c:pt>
                <c:pt idx="70">
                  <c:v>44272</c:v>
                </c:pt>
                <c:pt idx="71">
                  <c:v>44273</c:v>
                </c:pt>
                <c:pt idx="72">
                  <c:v>44274</c:v>
                </c:pt>
                <c:pt idx="73">
                  <c:v>44275</c:v>
                </c:pt>
                <c:pt idx="74">
                  <c:v>44276</c:v>
                </c:pt>
                <c:pt idx="75">
                  <c:v>44277</c:v>
                </c:pt>
                <c:pt idx="76">
                  <c:v>44278</c:v>
                </c:pt>
                <c:pt idx="77">
                  <c:v>44279</c:v>
                </c:pt>
                <c:pt idx="78">
                  <c:v>44280</c:v>
                </c:pt>
                <c:pt idx="79">
                  <c:v>44281</c:v>
                </c:pt>
                <c:pt idx="80">
                  <c:v>44282</c:v>
                </c:pt>
                <c:pt idx="81">
                  <c:v>44283</c:v>
                </c:pt>
                <c:pt idx="82">
                  <c:v>44284</c:v>
                </c:pt>
                <c:pt idx="83">
                  <c:v>44285</c:v>
                </c:pt>
                <c:pt idx="84">
                  <c:v>44286</c:v>
                </c:pt>
                <c:pt idx="85">
                  <c:v>44287</c:v>
                </c:pt>
                <c:pt idx="86">
                  <c:v>44288</c:v>
                </c:pt>
                <c:pt idx="87">
                  <c:v>44289</c:v>
                </c:pt>
                <c:pt idx="88">
                  <c:v>44290</c:v>
                </c:pt>
                <c:pt idx="89">
                  <c:v>44291</c:v>
                </c:pt>
                <c:pt idx="90">
                  <c:v>44292</c:v>
                </c:pt>
                <c:pt idx="91">
                  <c:v>44293</c:v>
                </c:pt>
                <c:pt idx="92">
                  <c:v>44294</c:v>
                </c:pt>
                <c:pt idx="93">
                  <c:v>44295</c:v>
                </c:pt>
                <c:pt idx="94">
                  <c:v>44296</c:v>
                </c:pt>
                <c:pt idx="95">
                  <c:v>44297</c:v>
                </c:pt>
                <c:pt idx="96">
                  <c:v>44298</c:v>
                </c:pt>
                <c:pt idx="97">
                  <c:v>44299</c:v>
                </c:pt>
                <c:pt idx="98">
                  <c:v>44300</c:v>
                </c:pt>
                <c:pt idx="99">
                  <c:v>44301</c:v>
                </c:pt>
                <c:pt idx="100">
                  <c:v>44302</c:v>
                </c:pt>
                <c:pt idx="101">
                  <c:v>44303</c:v>
                </c:pt>
                <c:pt idx="102">
                  <c:v>44304</c:v>
                </c:pt>
                <c:pt idx="103">
                  <c:v>44305</c:v>
                </c:pt>
                <c:pt idx="104">
                  <c:v>44306</c:v>
                </c:pt>
                <c:pt idx="105">
                  <c:v>44307</c:v>
                </c:pt>
                <c:pt idx="106">
                  <c:v>44308</c:v>
                </c:pt>
                <c:pt idx="107">
                  <c:v>44309</c:v>
                </c:pt>
                <c:pt idx="108">
                  <c:v>44310</c:v>
                </c:pt>
                <c:pt idx="109">
                  <c:v>44311</c:v>
                </c:pt>
                <c:pt idx="110">
                  <c:v>44312</c:v>
                </c:pt>
                <c:pt idx="111">
                  <c:v>44313</c:v>
                </c:pt>
                <c:pt idx="112">
                  <c:v>44314</c:v>
                </c:pt>
                <c:pt idx="113">
                  <c:v>44315</c:v>
                </c:pt>
                <c:pt idx="114">
                  <c:v>44316</c:v>
                </c:pt>
                <c:pt idx="115">
                  <c:v>44317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17771</c:v>
                </c:pt>
                <c:pt idx="1">
                  <c:v>14882</c:v>
                </c:pt>
                <c:pt idx="2">
                  <c:v>13099</c:v>
                </c:pt>
                <c:pt idx="3">
                  <c:v>8438</c:v>
                </c:pt>
                <c:pt idx="4">
                  <c:v>4313</c:v>
                </c:pt>
                <c:pt idx="5">
                  <c:v>9386</c:v>
                </c:pt>
                <c:pt idx="6">
                  <c:v>10811</c:v>
                </c:pt>
                <c:pt idx="7">
                  <c:v>10920</c:v>
                </c:pt>
                <c:pt idx="8">
                  <c:v>8088</c:v>
                </c:pt>
                <c:pt idx="9">
                  <c:v>9301</c:v>
                </c:pt>
                <c:pt idx="10">
                  <c:v>5242</c:v>
                </c:pt>
                <c:pt idx="11">
                  <c:v>2641</c:v>
                </c:pt>
                <c:pt idx="12">
                  <c:v>7668</c:v>
                </c:pt>
                <c:pt idx="13">
                  <c:v>9610</c:v>
                </c:pt>
                <c:pt idx="14">
                  <c:v>8215</c:v>
                </c:pt>
                <c:pt idx="15">
                  <c:v>7534</c:v>
                </c:pt>
                <c:pt idx="16">
                  <c:v>8468</c:v>
                </c:pt>
                <c:pt idx="17">
                  <c:v>4239</c:v>
                </c:pt>
                <c:pt idx="18">
                  <c:v>2394</c:v>
                </c:pt>
                <c:pt idx="19">
                  <c:v>6974</c:v>
                </c:pt>
                <c:pt idx="20">
                  <c:v>9195</c:v>
                </c:pt>
                <c:pt idx="21">
                  <c:v>8504</c:v>
                </c:pt>
                <c:pt idx="22">
                  <c:v>8010</c:v>
                </c:pt>
                <c:pt idx="23">
                  <c:v>8053</c:v>
                </c:pt>
                <c:pt idx="24">
                  <c:v>4055</c:v>
                </c:pt>
                <c:pt idx="25">
                  <c:v>2573</c:v>
                </c:pt>
                <c:pt idx="26">
                  <c:v>7217</c:v>
                </c:pt>
                <c:pt idx="27">
                  <c:v>9148</c:v>
                </c:pt>
                <c:pt idx="28">
                  <c:v>9667</c:v>
                </c:pt>
                <c:pt idx="29">
                  <c:v>8107</c:v>
                </c:pt>
                <c:pt idx="30">
                  <c:v>8622</c:v>
                </c:pt>
                <c:pt idx="31">
                  <c:v>4820</c:v>
                </c:pt>
                <c:pt idx="32">
                  <c:v>2451</c:v>
                </c:pt>
                <c:pt idx="33">
                  <c:v>7777</c:v>
                </c:pt>
                <c:pt idx="34">
                  <c:v>10283</c:v>
                </c:pt>
                <c:pt idx="35">
                  <c:v>9538</c:v>
                </c:pt>
                <c:pt idx="36">
                  <c:v>9018</c:v>
                </c:pt>
                <c:pt idx="37">
                  <c:v>8830</c:v>
                </c:pt>
                <c:pt idx="38">
                  <c:v>5141</c:v>
                </c:pt>
                <c:pt idx="39">
                  <c:v>2880</c:v>
                </c:pt>
                <c:pt idx="40">
                  <c:v>8905</c:v>
                </c:pt>
                <c:pt idx="41">
                  <c:v>12608</c:v>
                </c:pt>
                <c:pt idx="42">
                  <c:v>10939</c:v>
                </c:pt>
                <c:pt idx="43">
                  <c:v>11704</c:v>
                </c:pt>
                <c:pt idx="44">
                  <c:v>11288</c:v>
                </c:pt>
                <c:pt idx="45">
                  <c:v>6775</c:v>
                </c:pt>
                <c:pt idx="46">
                  <c:v>4068</c:v>
                </c:pt>
                <c:pt idx="47">
                  <c:v>11410</c:v>
                </c:pt>
                <c:pt idx="48">
                  <c:v>15840</c:v>
                </c:pt>
                <c:pt idx="49">
                  <c:v>13796</c:v>
                </c:pt>
                <c:pt idx="50">
                  <c:v>14588</c:v>
                </c:pt>
                <c:pt idx="51">
                  <c:v>14775</c:v>
                </c:pt>
                <c:pt idx="52">
                  <c:v>7824</c:v>
                </c:pt>
                <c:pt idx="53">
                  <c:v>4587</c:v>
                </c:pt>
                <c:pt idx="54">
                  <c:v>12325</c:v>
                </c:pt>
                <c:pt idx="55">
                  <c:v>16778</c:v>
                </c:pt>
                <c:pt idx="56">
                  <c:v>15237</c:v>
                </c:pt>
                <c:pt idx="57">
                  <c:v>14648</c:v>
                </c:pt>
                <c:pt idx="58">
                  <c:v>13169</c:v>
                </c:pt>
                <c:pt idx="59">
                  <c:v>9130</c:v>
                </c:pt>
                <c:pt idx="60">
                  <c:v>3982</c:v>
                </c:pt>
                <c:pt idx="61">
                  <c:v>10653</c:v>
                </c:pt>
                <c:pt idx="62">
                  <c:v>15360</c:v>
                </c:pt>
                <c:pt idx="63">
                  <c:v>14535</c:v>
                </c:pt>
                <c:pt idx="64">
                  <c:v>11245</c:v>
                </c:pt>
                <c:pt idx="65">
                  <c:v>14960</c:v>
                </c:pt>
                <c:pt idx="66">
                  <c:v>6956</c:v>
                </c:pt>
                <c:pt idx="67">
                  <c:v>3332</c:v>
                </c:pt>
                <c:pt idx="68">
                  <c:v>10630</c:v>
                </c:pt>
                <c:pt idx="69">
                  <c:v>14028</c:v>
                </c:pt>
                <c:pt idx="70">
                  <c:v>12028</c:v>
                </c:pt>
                <c:pt idx="71">
                  <c:v>10660</c:v>
                </c:pt>
                <c:pt idx="72">
                  <c:v>9710</c:v>
                </c:pt>
                <c:pt idx="73">
                  <c:v>5466</c:v>
                </c:pt>
                <c:pt idx="74">
                  <c:v>2390</c:v>
                </c:pt>
                <c:pt idx="75">
                  <c:v>8240</c:v>
                </c:pt>
                <c:pt idx="76">
                  <c:v>10968</c:v>
                </c:pt>
                <c:pt idx="77">
                  <c:v>8847</c:v>
                </c:pt>
                <c:pt idx="78">
                  <c:v>7925</c:v>
                </c:pt>
                <c:pt idx="79">
                  <c:v>7711</c:v>
                </c:pt>
                <c:pt idx="80">
                  <c:v>3969</c:v>
                </c:pt>
                <c:pt idx="81">
                  <c:v>1744</c:v>
                </c:pt>
                <c:pt idx="82">
                  <c:v>6935</c:v>
                </c:pt>
                <c:pt idx="83">
                  <c:v>8630</c:v>
                </c:pt>
                <c:pt idx="84">
                  <c:v>7262</c:v>
                </c:pt>
                <c:pt idx="85">
                  <c:v>6245</c:v>
                </c:pt>
                <c:pt idx="86">
                  <c:v>3837</c:v>
                </c:pt>
                <c:pt idx="87">
                  <c:v>2160</c:v>
                </c:pt>
                <c:pt idx="88">
                  <c:v>1925</c:v>
                </c:pt>
                <c:pt idx="89">
                  <c:v>1419</c:v>
                </c:pt>
                <c:pt idx="90">
                  <c:v>5581</c:v>
                </c:pt>
                <c:pt idx="91">
                  <c:v>7051</c:v>
                </c:pt>
                <c:pt idx="92">
                  <c:v>5282</c:v>
                </c:pt>
                <c:pt idx="93">
                  <c:v>4819</c:v>
                </c:pt>
                <c:pt idx="94">
                  <c:v>2204</c:v>
                </c:pt>
                <c:pt idx="95">
                  <c:v>986</c:v>
                </c:pt>
                <c:pt idx="96">
                  <c:v>3868</c:v>
                </c:pt>
                <c:pt idx="97">
                  <c:v>5056</c:v>
                </c:pt>
                <c:pt idx="98">
                  <c:v>3715</c:v>
                </c:pt>
                <c:pt idx="99">
                  <c:v>3263</c:v>
                </c:pt>
                <c:pt idx="100">
                  <c:v>3215</c:v>
                </c:pt>
                <c:pt idx="101">
                  <c:v>1541</c:v>
                </c:pt>
                <c:pt idx="102">
                  <c:v>833</c:v>
                </c:pt>
                <c:pt idx="103">
                  <c:v>3340</c:v>
                </c:pt>
                <c:pt idx="104">
                  <c:v>3815</c:v>
                </c:pt>
                <c:pt idx="105">
                  <c:v>2951</c:v>
                </c:pt>
                <c:pt idx="106">
                  <c:v>2629</c:v>
                </c:pt>
                <c:pt idx="107">
                  <c:v>2601</c:v>
                </c:pt>
                <c:pt idx="108">
                  <c:v>1306</c:v>
                </c:pt>
                <c:pt idx="109">
                  <c:v>825</c:v>
                </c:pt>
                <c:pt idx="110">
                  <c:v>2579</c:v>
                </c:pt>
                <c:pt idx="111">
                  <c:v>3237</c:v>
                </c:pt>
                <c:pt idx="112">
                  <c:v>2488</c:v>
                </c:pt>
                <c:pt idx="113">
                  <c:v>2229</c:v>
                </c:pt>
                <c:pt idx="114">
                  <c:v>2169</c:v>
                </c:pt>
                <c:pt idx="115">
                  <c:v>1169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0,0396628656420426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5.4129724685020995E-2</c:v>
                </c:pt>
                <c:pt idx="1">
                  <c:v>6.2588235294117653E-2</c:v>
                </c:pt>
                <c:pt idx="2">
                  <c:v>6.8431001890359167E-2</c:v>
                </c:pt>
                <c:pt idx="3">
                  <c:v>6.584362139917696E-2</c:v>
                </c:pt>
                <c:pt idx="4">
                  <c:v>8.191126279863481E-2</c:v>
                </c:pt>
                <c:pt idx="5">
                  <c:v>5.0456720313179645E-2</c:v>
                </c:pt>
                <c:pt idx="6">
                  <c:v>6.8321078431372542E-2</c:v>
                </c:pt>
                <c:pt idx="7">
                  <c:v>8.0728376327769344E-2</c:v>
                </c:pt>
                <c:pt idx="8">
                  <c:v>8.5395051875498798E-2</c:v>
                </c:pt>
                <c:pt idx="9">
                  <c:v>7.4924611459058224E-2</c:v>
                </c:pt>
                <c:pt idx="10">
                  <c:v>0.10526315789473684</c:v>
                </c:pt>
                <c:pt idx="11">
                  <c:v>0.10736196319018405</c:v>
                </c:pt>
                <c:pt idx="12">
                  <c:v>5.8660624370594161E-2</c:v>
                </c:pt>
                <c:pt idx="13">
                  <c:v>8.5790884718498661E-2</c:v>
                </c:pt>
                <c:pt idx="14">
                  <c:v>0.10559770350625385</c:v>
                </c:pt>
                <c:pt idx="15">
                  <c:v>0.12380276693863072</c:v>
                </c:pt>
                <c:pt idx="16">
                  <c:v>9.2182890855457222E-2</c:v>
                </c:pt>
                <c:pt idx="17">
                  <c:v>0.11225296442687747</c:v>
                </c:pt>
                <c:pt idx="18">
                  <c:v>8.5988483685220732E-2</c:v>
                </c:pt>
                <c:pt idx="19">
                  <c:v>8.3838821490467938E-2</c:v>
                </c:pt>
                <c:pt idx="20">
                  <c:v>9.9114064230343302E-2</c:v>
                </c:pt>
                <c:pt idx="21">
                  <c:v>9.8701298701298706E-2</c:v>
                </c:pt>
                <c:pt idx="22">
                  <c:v>0.12098266868584889</c:v>
                </c:pt>
                <c:pt idx="23">
                  <c:v>0.11536679536679537</c:v>
                </c:pt>
                <c:pt idx="24">
                  <c:v>0.12611717974180736</c:v>
                </c:pt>
                <c:pt idx="25">
                  <c:v>0.11964873765093303</c:v>
                </c:pt>
                <c:pt idx="26">
                  <c:v>0.10077312716608905</c:v>
                </c:pt>
                <c:pt idx="27">
                  <c:v>0.1085435658257367</c:v>
                </c:pt>
                <c:pt idx="28">
                  <c:v>0.12975477891484843</c:v>
                </c:pt>
                <c:pt idx="29">
                  <c:v>0.14078640453182273</c:v>
                </c:pt>
                <c:pt idx="30">
                  <c:v>0.16186440677966102</c:v>
                </c:pt>
                <c:pt idx="31">
                  <c:v>0.16356164383561644</c:v>
                </c:pt>
                <c:pt idx="32">
                  <c:v>0.23152995927865039</c:v>
                </c:pt>
                <c:pt idx="33">
                  <c:v>0.1822328931572629</c:v>
                </c:pt>
                <c:pt idx="34">
                  <c:v>0.17519685039370078</c:v>
                </c:pt>
                <c:pt idx="35">
                  <c:v>0.20608817354793563</c:v>
                </c:pt>
                <c:pt idx="36">
                  <c:v>0.19839276745354092</c:v>
                </c:pt>
                <c:pt idx="37">
                  <c:v>0.27813620071684586</c:v>
                </c:pt>
                <c:pt idx="38">
                  <c:v>0.24006742114134361</c:v>
                </c:pt>
                <c:pt idx="39">
                  <c:v>0.23106457242582898</c:v>
                </c:pt>
                <c:pt idx="40">
                  <c:v>0.20369255468593217</c:v>
                </c:pt>
                <c:pt idx="41">
                  <c:v>0.22782530391715444</c:v>
                </c:pt>
                <c:pt idx="42">
                  <c:v>0.23360168932295103</c:v>
                </c:pt>
                <c:pt idx="43">
                  <c:v>0.23579989577905158</c:v>
                </c:pt>
                <c:pt idx="44">
                  <c:v>0.25407443444417416</c:v>
                </c:pt>
                <c:pt idx="45">
                  <c:v>0.24055605923239651</c:v>
                </c:pt>
                <c:pt idx="46">
                  <c:v>0.24477880080844375</c:v>
                </c:pt>
                <c:pt idx="47">
                  <c:v>0.235014409221902</c:v>
                </c:pt>
                <c:pt idx="48">
                  <c:v>0.23947256486601445</c:v>
                </c:pt>
                <c:pt idx="49">
                  <c:v>0.27629746541639588</c:v>
                </c:pt>
                <c:pt idx="50">
                  <c:v>0.25791736117203262</c:v>
                </c:pt>
                <c:pt idx="51">
                  <c:v>0.27663169126800641</c:v>
                </c:pt>
                <c:pt idx="52">
                  <c:v>0.2555</c:v>
                </c:pt>
                <c:pt idx="53">
                  <c:v>0.28082554242370789</c:v>
                </c:pt>
                <c:pt idx="54">
                  <c:v>0.25583889418493805</c:v>
                </c:pt>
                <c:pt idx="55">
                  <c:v>0.27217125382262997</c:v>
                </c:pt>
                <c:pt idx="56">
                  <c:v>0.2518624641833811</c:v>
                </c:pt>
                <c:pt idx="57">
                  <c:v>0.24027541804524724</c:v>
                </c:pt>
                <c:pt idx="58">
                  <c:v>0.2413139063712389</c:v>
                </c:pt>
                <c:pt idx="59">
                  <c:v>0.25374698668902629</c:v>
                </c:pt>
                <c:pt idx="60">
                  <c:v>0.27670068027210887</c:v>
                </c:pt>
                <c:pt idx="61">
                  <c:v>0.22704211060375443</c:v>
                </c:pt>
                <c:pt idx="62">
                  <c:v>0.22542805789423895</c:v>
                </c:pt>
                <c:pt idx="63">
                  <c:v>0.27462219906201146</c:v>
                </c:pt>
                <c:pt idx="64">
                  <c:v>0.24399344739716053</c:v>
                </c:pt>
                <c:pt idx="65">
                  <c:v>0.25316578057032385</c:v>
                </c:pt>
                <c:pt idx="66">
                  <c:v>0.26287040830260822</c:v>
                </c:pt>
                <c:pt idx="67">
                  <c:v>0.23435696144077581</c:v>
                </c:pt>
                <c:pt idx="68">
                  <c:v>0.18821358551493483</c:v>
                </c:pt>
                <c:pt idx="69">
                  <c:v>0.20275627713800265</c:v>
                </c:pt>
                <c:pt idx="70">
                  <c:v>0.20531025092394475</c:v>
                </c:pt>
                <c:pt idx="71">
                  <c:v>0.20996912218791355</c:v>
                </c:pt>
                <c:pt idx="72">
                  <c:v>0.20715166461159062</c:v>
                </c:pt>
                <c:pt idx="73">
                  <c:v>0.23904124379183761</c:v>
                </c:pt>
                <c:pt idx="74">
                  <c:v>0.22129909365558911</c:v>
                </c:pt>
                <c:pt idx="75">
                  <c:v>0.15912297840008682</c:v>
                </c:pt>
                <c:pt idx="76">
                  <c:v>0.22205236002293138</c:v>
                </c:pt>
                <c:pt idx="77">
                  <c:v>0.18028970512157269</c:v>
                </c:pt>
                <c:pt idx="78">
                  <c:v>0.21090617481956697</c:v>
                </c:pt>
                <c:pt idx="79">
                  <c:v>0.21313506815365552</c:v>
                </c:pt>
                <c:pt idx="80">
                  <c:v>0.20410002252759629</c:v>
                </c:pt>
                <c:pt idx="81">
                  <c:v>0.21506211180124224</c:v>
                </c:pt>
                <c:pt idx="82">
                  <c:v>0.13207148144231787</c:v>
                </c:pt>
                <c:pt idx="83">
                  <c:v>0.1976775956284153</c:v>
                </c:pt>
                <c:pt idx="84">
                  <c:v>0.18221781055019853</c:v>
                </c:pt>
                <c:pt idx="85">
                  <c:v>0.16717667901433403</c:v>
                </c:pt>
                <c:pt idx="86">
                  <c:v>0.18464375082312656</c:v>
                </c:pt>
                <c:pt idx="87">
                  <c:v>0.224509108114502</c:v>
                </c:pt>
                <c:pt idx="88">
                  <c:v>0.20086914534041525</c:v>
                </c:pt>
                <c:pt idx="89">
                  <c:v>0.11306676870097571</c:v>
                </c:pt>
                <c:pt idx="90">
                  <c:v>0.19022793404461688</c:v>
                </c:pt>
                <c:pt idx="91">
                  <c:v>0.17848565288838325</c:v>
                </c:pt>
                <c:pt idx="92">
                  <c:v>0.19716175254891155</c:v>
                </c:pt>
                <c:pt idx="93">
                  <c:v>0.20014355784184712</c:v>
                </c:pt>
                <c:pt idx="94">
                  <c:v>0.2707488798805206</c:v>
                </c:pt>
                <c:pt idx="95">
                  <c:v>0.16526138279932545</c:v>
                </c:pt>
                <c:pt idx="96">
                  <c:v>0.13016490642949788</c:v>
                </c:pt>
                <c:pt idx="97">
                  <c:v>0.18793192367199588</c:v>
                </c:pt>
                <c:pt idx="98">
                  <c:v>0.19863013698630136</c:v>
                </c:pt>
                <c:pt idx="99">
                  <c:v>0.20523570917271705</c:v>
                </c:pt>
                <c:pt idx="100">
                  <c:v>0.18779764579027766</c:v>
                </c:pt>
                <c:pt idx="101">
                  <c:v>0.21020441010783841</c:v>
                </c:pt>
                <c:pt idx="102">
                  <c:v>0.21661998132586369</c:v>
                </c:pt>
                <c:pt idx="103">
                  <c:v>0.13884271352806143</c:v>
                </c:pt>
                <c:pt idx="104">
                  <c:v>0.19654238368387508</c:v>
                </c:pt>
                <c:pt idx="105">
                  <c:v>0.1827430293896006</c:v>
                </c:pt>
                <c:pt idx="106">
                  <c:v>0.1742266388844366</c:v>
                </c:pt>
                <c:pt idx="107">
                  <c:v>0.17967798674063049</c:v>
                </c:pt>
                <c:pt idx="108">
                  <c:v>0.17736430694704391</c:v>
                </c:pt>
                <c:pt idx="109">
                  <c:v>0.18764845605700711</c:v>
                </c:pt>
                <c:pt idx="110">
                  <c:v>0.14580403187998126</c:v>
                </c:pt>
                <c:pt idx="111">
                  <c:v>0.16990059008027217</c:v>
                </c:pt>
                <c:pt idx="112">
                  <c:v>0.18362851748628967</c:v>
                </c:pt>
                <c:pt idx="113">
                  <c:v>0.23651696411060993</c:v>
                </c:pt>
                <c:pt idx="114">
                  <c:v>0.21878824969400246</c:v>
                </c:pt>
                <c:pt idx="115">
                  <c:v>0.18677544010304853</c:v>
                </c:pt>
                <c:pt idx="116">
                  <c:v>0.19539234366880304</c:v>
                </c:pt>
                <c:pt idx="117">
                  <c:v>0.20307342060330108</c:v>
                </c:pt>
                <c:pt idx="118">
                  <c:v>0.26970932387356383</c:v>
                </c:pt>
                <c:pt idx="119">
                  <c:v>0.27140396688704926</c:v>
                </c:pt>
                <c:pt idx="120">
                  <c:v>0.30201683110853161</c:v>
                </c:pt>
                <c:pt idx="121">
                  <c:v>0.35702693930542034</c:v>
                </c:pt>
                <c:pt idx="122">
                  <c:v>0.20524713726627047</c:v>
                </c:pt>
                <c:pt idx="123">
                  <c:v>0.25960142536623992</c:v>
                </c:pt>
                <c:pt idx="124">
                  <c:v>0.19828436205876554</c:v>
                </c:pt>
                <c:pt idx="125">
                  <c:v>0.2501726689689196</c:v>
                </c:pt>
                <c:pt idx="126">
                  <c:v>0.29121699196326062</c:v>
                </c:pt>
                <c:pt idx="127">
                  <c:v>0.26259094241723535</c:v>
                </c:pt>
                <c:pt idx="128">
                  <c:v>0.22621156013524393</c:v>
                </c:pt>
                <c:pt idx="129">
                  <c:v>0.28345019690711748</c:v>
                </c:pt>
                <c:pt idx="130">
                  <c:v>0.23618634886240519</c:v>
                </c:pt>
                <c:pt idx="131">
                  <c:v>0.15735379270411118</c:v>
                </c:pt>
                <c:pt idx="132">
                  <c:v>0.20641533013955427</c:v>
                </c:pt>
                <c:pt idx="133">
                  <c:v>0.22904093217806992</c:v>
                </c:pt>
                <c:pt idx="134">
                  <c:v>0.18109196125298779</c:v>
                </c:pt>
                <c:pt idx="135">
                  <c:v>0.20987434803224278</c:v>
                </c:pt>
                <c:pt idx="136">
                  <c:v>0.24271519481969409</c:v>
                </c:pt>
                <c:pt idx="137">
                  <c:v>0.22506881219563837</c:v>
                </c:pt>
                <c:pt idx="138">
                  <c:v>0.16128679884209951</c:v>
                </c:pt>
                <c:pt idx="139">
                  <c:v>0.22323476535862624</c:v>
                </c:pt>
                <c:pt idx="140">
                  <c:v>0.20604156920403663</c:v>
                </c:pt>
                <c:pt idx="141">
                  <c:v>0.20132760051293655</c:v>
                </c:pt>
                <c:pt idx="142">
                  <c:v>0.19614069369809478</c:v>
                </c:pt>
                <c:pt idx="143">
                  <c:v>0.22672672672672672</c:v>
                </c:pt>
                <c:pt idx="144">
                  <c:v>0.2068820814099874</c:v>
                </c:pt>
                <c:pt idx="145">
                  <c:v>0.15082133213321333</c:v>
                </c:pt>
                <c:pt idx="146">
                  <c:v>0.22413793103448276</c:v>
                </c:pt>
                <c:pt idx="147">
                  <c:v>0.18566932946017914</c:v>
                </c:pt>
                <c:pt idx="148">
                  <c:v>0.22128053557438929</c:v>
                </c:pt>
                <c:pt idx="149">
                  <c:v>0.19315836036567385</c:v>
                </c:pt>
                <c:pt idx="150">
                  <c:v>0.20654473062087844</c:v>
                </c:pt>
                <c:pt idx="151">
                  <c:v>0.20569555418971522</c:v>
                </c:pt>
                <c:pt idx="152">
                  <c:v>0.15043169659409927</c:v>
                </c:pt>
                <c:pt idx="153">
                  <c:v>0.20090497737556562</c:v>
                </c:pt>
                <c:pt idx="154">
                  <c:v>0.21748087110064743</c:v>
                </c:pt>
                <c:pt idx="155">
                  <c:v>0.1940928270042194</c:v>
                </c:pt>
                <c:pt idx="156">
                  <c:v>0.19101697802509796</c:v>
                </c:pt>
                <c:pt idx="157">
                  <c:v>0.24052680221811459</c:v>
                </c:pt>
                <c:pt idx="158">
                  <c:v>0.18004543733434306</c:v>
                </c:pt>
                <c:pt idx="159">
                  <c:v>0.16589935760171307</c:v>
                </c:pt>
                <c:pt idx="160">
                  <c:v>0.21733202443280977</c:v>
                </c:pt>
                <c:pt idx="161">
                  <c:v>0.20686222846770888</c:v>
                </c:pt>
                <c:pt idx="162">
                  <c:v>0.20615113127875465</c:v>
                </c:pt>
                <c:pt idx="163">
                  <c:v>0.19057445621862801</c:v>
                </c:pt>
                <c:pt idx="164">
                  <c:v>0.21823926781433864</c:v>
                </c:pt>
                <c:pt idx="165">
                  <c:v>0.20250368188512519</c:v>
                </c:pt>
                <c:pt idx="166">
                  <c:v>0.17414652857690832</c:v>
                </c:pt>
                <c:pt idx="167">
                  <c:v>0.23560863481910854</c:v>
                </c:pt>
                <c:pt idx="168">
                  <c:v>0.20343987981142828</c:v>
                </c:pt>
                <c:pt idx="169">
                  <c:v>0.21798756998304997</c:v>
                </c:pt>
                <c:pt idx="170">
                  <c:v>0.19288714390065742</c:v>
                </c:pt>
                <c:pt idx="171">
                  <c:v>0.24959023857220908</c:v>
                </c:pt>
                <c:pt idx="172">
                  <c:v>0.22921951947470526</c:v>
                </c:pt>
                <c:pt idx="173">
                  <c:v>0.18101290963257199</c:v>
                </c:pt>
                <c:pt idx="174">
                  <c:v>0.24205549845837615</c:v>
                </c:pt>
                <c:pt idx="175">
                  <c:v>0.20450671433916767</c:v>
                </c:pt>
                <c:pt idx="176">
                  <c:v>0.22453693801599864</c:v>
                </c:pt>
                <c:pt idx="177">
                  <c:v>0.20611353711790392</c:v>
                </c:pt>
                <c:pt idx="178">
                  <c:v>0.22034285714285715</c:v>
                </c:pt>
                <c:pt idx="179">
                  <c:v>0.21389442231075698</c:v>
                </c:pt>
                <c:pt idx="180">
                  <c:v>0.17426133611535452</c:v>
                </c:pt>
                <c:pt idx="181">
                  <c:v>0.22410615554736454</c:v>
                </c:pt>
                <c:pt idx="182">
                  <c:v>0.21244542343547182</c:v>
                </c:pt>
                <c:pt idx="183">
                  <c:v>0.19379936343274784</c:v>
                </c:pt>
                <c:pt idx="184">
                  <c:v>0.1702897240206894</c:v>
                </c:pt>
                <c:pt idx="185">
                  <c:v>0.26528861154446176</c:v>
                </c:pt>
                <c:pt idx="186">
                  <c:v>0.17357179619145652</c:v>
                </c:pt>
                <c:pt idx="187">
                  <c:v>0.12990680598700932</c:v>
                </c:pt>
                <c:pt idx="188">
                  <c:v>0.17816493155674265</c:v>
                </c:pt>
                <c:pt idx="189">
                  <c:v>0.16389972481780518</c:v>
                </c:pt>
                <c:pt idx="190">
                  <c:v>0.12570262207567906</c:v>
                </c:pt>
                <c:pt idx="191">
                  <c:v>0.16747674381176167</c:v>
                </c:pt>
                <c:pt idx="192">
                  <c:v>0.22170220142139019</c:v>
                </c:pt>
                <c:pt idx="193">
                  <c:v>0.15974891109403022</c:v>
                </c:pt>
                <c:pt idx="194">
                  <c:v>0.12038159915918829</c:v>
                </c:pt>
                <c:pt idx="195">
                  <c:v>0.15786859863866087</c:v>
                </c:pt>
                <c:pt idx="196">
                  <c:v>0.14007360900627841</c:v>
                </c:pt>
                <c:pt idx="197">
                  <c:v>0.13344332618379806</c:v>
                </c:pt>
                <c:pt idx="198">
                  <c:v>0.13548530391648775</c:v>
                </c:pt>
                <c:pt idx="199">
                  <c:v>0.20756998047056635</c:v>
                </c:pt>
                <c:pt idx="200">
                  <c:v>0.12741460918510938</c:v>
                </c:pt>
                <c:pt idx="201">
                  <c:v>9.7988197424892703E-2</c:v>
                </c:pt>
                <c:pt idx="202">
                  <c:v>0.13230787192434545</c:v>
                </c:pt>
                <c:pt idx="203">
                  <c:v>0.10922061828047024</c:v>
                </c:pt>
                <c:pt idx="204">
                  <c:v>0.10401753604822413</c:v>
                </c:pt>
                <c:pt idx="205">
                  <c:v>0.12202357408432878</c:v>
                </c:pt>
                <c:pt idx="206">
                  <c:v>0.18965517241379309</c:v>
                </c:pt>
                <c:pt idx="207">
                  <c:v>0.12850710079667474</c:v>
                </c:pt>
                <c:pt idx="208">
                  <c:v>8.4242772353053802E-2</c:v>
                </c:pt>
                <c:pt idx="209">
                  <c:v>0.11074627817271829</c:v>
                </c:pt>
                <c:pt idx="210">
                  <c:v>9.4196261999253753E-2</c:v>
                </c:pt>
                <c:pt idx="211">
                  <c:v>7.6183111660995978E-2</c:v>
                </c:pt>
                <c:pt idx="212">
                  <c:v>0.14923248958015656</c:v>
                </c:pt>
                <c:pt idx="213">
                  <c:v>0.15867689357622244</c:v>
                </c:pt>
                <c:pt idx="214">
                  <c:v>0.14853408689509007</c:v>
                </c:pt>
                <c:pt idx="215">
                  <c:v>9.2303066746843049E-2</c:v>
                </c:pt>
                <c:pt idx="216">
                  <c:v>5.3678366918739347E-2</c:v>
                </c:pt>
                <c:pt idx="217">
                  <c:v>7.9510426110607435E-2</c:v>
                </c:pt>
                <c:pt idx="218">
                  <c:v>6.8755568755568749E-2</c:v>
                </c:pt>
                <c:pt idx="219">
                  <c:v>8.359349517729836E-2</c:v>
                </c:pt>
                <c:pt idx="220">
                  <c:v>0.12519878560069395</c:v>
                </c:pt>
                <c:pt idx="221">
                  <c:v>6.8280871670702181E-2</c:v>
                </c:pt>
                <c:pt idx="222">
                  <c:v>5.0627058891521699E-2</c:v>
                </c:pt>
                <c:pt idx="223">
                  <c:v>6.7122715740116259E-2</c:v>
                </c:pt>
                <c:pt idx="224">
                  <c:v>5.4883381924198248E-2</c:v>
                </c:pt>
                <c:pt idx="225">
                  <c:v>4.8850241545893722E-2</c:v>
                </c:pt>
                <c:pt idx="226">
                  <c:v>7.0283600493218246E-2</c:v>
                </c:pt>
                <c:pt idx="227">
                  <c:v>0.10284736268865723</c:v>
                </c:pt>
                <c:pt idx="228">
                  <c:v>5.7640348243770637E-2</c:v>
                </c:pt>
                <c:pt idx="229">
                  <c:v>4.3355325164938736E-2</c:v>
                </c:pt>
                <c:pt idx="230">
                  <c:v>4.9880341880341877E-2</c:v>
                </c:pt>
                <c:pt idx="231">
                  <c:v>4.5241337569980333E-2</c:v>
                </c:pt>
                <c:pt idx="232">
                  <c:v>3.9925116527852064E-2</c:v>
                </c:pt>
                <c:pt idx="233">
                  <c:v>5.8741547514582153E-2</c:v>
                </c:pt>
                <c:pt idx="234">
                  <c:v>8.8323803791754432E-2</c:v>
                </c:pt>
                <c:pt idx="235">
                  <c:v>6.6232709519934901E-2</c:v>
                </c:pt>
                <c:pt idx="236">
                  <c:v>3.4895833333333334E-2</c:v>
                </c:pt>
                <c:pt idx="237">
                  <c:v>4.5482306448715648E-2</c:v>
                </c:pt>
                <c:pt idx="238">
                  <c:v>4.0457769181173435E-2</c:v>
                </c:pt>
                <c:pt idx="239">
                  <c:v>3.6847033915557187E-2</c:v>
                </c:pt>
                <c:pt idx="240">
                  <c:v>5.3713900438251486E-2</c:v>
                </c:pt>
                <c:pt idx="241">
                  <c:v>0.11049832578294268</c:v>
                </c:pt>
                <c:pt idx="242">
                  <c:v>3.880597014925373E-2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95-49BD-ABA6-59CA6641D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1761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1633</c:v>
                </c:pt>
                <c:pt idx="22">
                  <c:v>2109</c:v>
                </c:pt>
                <c:pt idx="23">
                  <c:v>1925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2168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1984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980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1788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1622</c:v>
                </c:pt>
                <c:pt idx="51">
                  <c:v>1319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203</c:v>
                </c:pt>
                <c:pt idx="70">
                  <c:v>579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512</c:v>
                </c:pt>
                <c:pt idx="75">
                  <c:v>245</c:v>
                </c:pt>
                <c:pt idx="76">
                  <c:v>144</c:v>
                </c:pt>
                <c:pt idx="77">
                  <c:v>468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372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1510</c:v>
                </c:pt>
                <c:pt idx="1">
                  <c:v>1428</c:v>
                </c:pt>
                <c:pt idx="2">
                  <c:v>1403</c:v>
                </c:pt>
                <c:pt idx="3">
                  <c:v>1383</c:v>
                </c:pt>
                <c:pt idx="4">
                  <c:v>1349</c:v>
                </c:pt>
                <c:pt idx="5">
                  <c:v>1399</c:v>
                </c:pt>
                <c:pt idx="6">
                  <c:v>1366</c:v>
                </c:pt>
                <c:pt idx="7">
                  <c:v>1317</c:v>
                </c:pt>
                <c:pt idx="8">
                  <c:v>1239</c:v>
                </c:pt>
                <c:pt idx="9">
                  <c:v>1223</c:v>
                </c:pt>
                <c:pt idx="10">
                  <c:v>1206</c:v>
                </c:pt>
                <c:pt idx="11">
                  <c:v>1192</c:v>
                </c:pt>
                <c:pt idx="12">
                  <c:v>1164</c:v>
                </c:pt>
                <c:pt idx="13">
                  <c:v>1120</c:v>
                </c:pt>
                <c:pt idx="14">
                  <c:v>1042</c:v>
                </c:pt>
                <c:pt idx="15">
                  <c:v>1020</c:v>
                </c:pt>
                <c:pt idx="16">
                  <c:v>979</c:v>
                </c:pt>
                <c:pt idx="17">
                  <c:v>982</c:v>
                </c:pt>
                <c:pt idx="18">
                  <c:v>1000</c:v>
                </c:pt>
                <c:pt idx="19">
                  <c:v>949</c:v>
                </c:pt>
                <c:pt idx="20">
                  <c:v>915</c:v>
                </c:pt>
                <c:pt idx="21">
                  <c:v>839</c:v>
                </c:pt>
                <c:pt idx="22">
                  <c:v>793</c:v>
                </c:pt>
                <c:pt idx="23">
                  <c:v>758</c:v>
                </c:pt>
                <c:pt idx="24">
                  <c:v>767</c:v>
                </c:pt>
                <c:pt idx="25">
                  <c:v>744</c:v>
                </c:pt>
                <c:pt idx="26">
                  <c:v>716</c:v>
                </c:pt>
                <c:pt idx="27">
                  <c:v>686</c:v>
                </c:pt>
                <c:pt idx="28">
                  <c:v>620</c:v>
                </c:pt>
                <c:pt idx="29">
                  <c:v>582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Sheet1!$H$155:$H$280</c:f>
              <c:numCache>
                <c:formatCode>General</c:formatCode>
                <c:ptCount val="12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Sheet1!$I$155:$I$280</c:f>
              <c:numCache>
                <c:formatCode>General</c:formatCode>
                <c:ptCount val="126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Sheet1!$B$155:$B$280</c:f>
              <c:numCache>
                <c:formatCode>General</c:formatCode>
                <c:ptCount val="126"/>
                <c:pt idx="0">
                  <c:v>445.17740376113989</c:v>
                </c:pt>
                <c:pt idx="1">
                  <c:v>444.73790246980087</c:v>
                </c:pt>
                <c:pt idx="2">
                  <c:v>455.61322165761374</c:v>
                </c:pt>
                <c:pt idx="3">
                  <c:v>456.52027751420684</c:v>
                </c:pt>
                <c:pt idx="4">
                  <c:v>461.84104846679975</c:v>
                </c:pt>
                <c:pt idx="5">
                  <c:v>468.99463331518911</c:v>
                </c:pt>
                <c:pt idx="6">
                  <c:v>467.85380017596884</c:v>
                </c:pt>
                <c:pt idx="7">
                  <c:v>473.09041130681589</c:v>
                </c:pt>
                <c:pt idx="8">
                  <c:v>483.70389993808647</c:v>
                </c:pt>
                <c:pt idx="9">
                  <c:v>482.49760915973059</c:v>
                </c:pt>
                <c:pt idx="10">
                  <c:v>491.01645333866219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532.26411708538831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593.4670096771639</c:v>
                </c:pt>
                <c:pt idx="19">
                  <c:v>608.74669286967128</c:v>
                </c:pt>
                <c:pt idx="20">
                  <c:v>619.85578934011119</c:v>
                </c:pt>
                <c:pt idx="21">
                  <c:v>643.26157087673676</c:v>
                </c:pt>
                <c:pt idx="22">
                  <c:v>673.48429797476865</c:v>
                </c:pt>
                <c:pt idx="23">
                  <c:v>700.20036583339402</c:v>
                </c:pt>
                <c:pt idx="24">
                  <c:v>727.16891315725661</c:v>
                </c:pt>
                <c:pt idx="25">
                  <c:v>759.78551962939014</c:v>
                </c:pt>
                <c:pt idx="26">
                  <c:v>769.5948144084233</c:v>
                </c:pt>
                <c:pt idx="27">
                  <c:v>774.44803079576207</c:v>
                </c:pt>
                <c:pt idx="28">
                  <c:v>783.02298152252411</c:v>
                </c:pt>
                <c:pt idx="29">
                  <c:v>791.78495407538787</c:v>
                </c:pt>
                <c:pt idx="30">
                  <c:v>805.25987664601416</c:v>
                </c:pt>
                <c:pt idx="31">
                  <c:v>805.82094212431912</c:v>
                </c:pt>
                <c:pt idx="32">
                  <c:v>790.79373839704897</c:v>
                </c:pt>
                <c:pt idx="33">
                  <c:v>803.00626364148889</c:v>
                </c:pt>
                <c:pt idx="34">
                  <c:v>797.34885340191306</c:v>
                </c:pt>
                <c:pt idx="35">
                  <c:v>781.71382873981236</c:v>
                </c:pt>
                <c:pt idx="36">
                  <c:v>768.44463017789792</c:v>
                </c:pt>
                <c:pt idx="37">
                  <c:v>761.88016408172882</c:v>
                </c:pt>
                <c:pt idx="38">
                  <c:v>730.05840037052758</c:v>
                </c:pt>
                <c:pt idx="39">
                  <c:v>746.8062048979333</c:v>
                </c:pt>
                <c:pt idx="40">
                  <c:v>726.47693240068043</c:v>
                </c:pt>
                <c:pt idx="41">
                  <c:v>720.39872305237577</c:v>
                </c:pt>
                <c:pt idx="42">
                  <c:v>720.17429686105368</c:v>
                </c:pt>
                <c:pt idx="43">
                  <c:v>707.73734542529189</c:v>
                </c:pt>
                <c:pt idx="44">
                  <c:v>684.28480843214084</c:v>
                </c:pt>
                <c:pt idx="45">
                  <c:v>678.81442001866662</c:v>
                </c:pt>
                <c:pt idx="46">
                  <c:v>629.72119066697496</c:v>
                </c:pt>
                <c:pt idx="47">
                  <c:v>615.78806462239959</c:v>
                </c:pt>
                <c:pt idx="48">
                  <c:v>606.97933661301045</c:v>
                </c:pt>
                <c:pt idx="49">
                  <c:v>584.6395794851644</c:v>
                </c:pt>
                <c:pt idx="50">
                  <c:v>556.02524009160697</c:v>
                </c:pt>
                <c:pt idx="51">
                  <c:v>526.28876974143952</c:v>
                </c:pt>
                <c:pt idx="52">
                  <c:v>500.71353502203442</c:v>
                </c:pt>
                <c:pt idx="53">
                  <c:v>482.01135241186614</c:v>
                </c:pt>
                <c:pt idx="54">
                  <c:v>468.01276872815527</c:v>
                </c:pt>
                <c:pt idx="55">
                  <c:v>461.96261265376586</c:v>
                </c:pt>
                <c:pt idx="56">
                  <c:v>449.75943850063106</c:v>
                </c:pt>
                <c:pt idx="57">
                  <c:v>427.8965870293444</c:v>
                </c:pt>
                <c:pt idx="58">
                  <c:v>413.07510731078605</c:v>
                </c:pt>
                <c:pt idx="59">
                  <c:v>397.3559228269396</c:v>
                </c:pt>
                <c:pt idx="60">
                  <c:v>361.13914620234885</c:v>
                </c:pt>
                <c:pt idx="61">
                  <c:v>344.22302203145165</c:v>
                </c:pt>
                <c:pt idx="62">
                  <c:v>345.92492064897692</c:v>
                </c:pt>
                <c:pt idx="63">
                  <c:v>294.34430101013294</c:v>
                </c:pt>
                <c:pt idx="64">
                  <c:v>265.82347252962637</c:v>
                </c:pt>
                <c:pt idx="65">
                  <c:v>263.85039226425363</c:v>
                </c:pt>
                <c:pt idx="66">
                  <c:v>254.85464242876267</c:v>
                </c:pt>
                <c:pt idx="67">
                  <c:v>264.0374140903553</c:v>
                </c:pt>
                <c:pt idx="68">
                  <c:v>264.44886210777901</c:v>
                </c:pt>
                <c:pt idx="69">
                  <c:v>255.668187372305</c:v>
                </c:pt>
                <c:pt idx="70">
                  <c:v>278.56900997845605</c:v>
                </c:pt>
                <c:pt idx="71">
                  <c:v>273.66903813459191</c:v>
                </c:pt>
                <c:pt idx="72">
                  <c:v>242.4737975408313</c:v>
                </c:pt>
                <c:pt idx="73">
                  <c:v>223.60329528717153</c:v>
                </c:pt>
                <c:pt idx="74">
                  <c:v>208.6041448338166</c:v>
                </c:pt>
                <c:pt idx="75">
                  <c:v>202.40437129854587</c:v>
                </c:pt>
                <c:pt idx="76">
                  <c:v>200.97365432886795</c:v>
                </c:pt>
                <c:pt idx="77">
                  <c:v>196.00822484586831</c:v>
                </c:pt>
                <c:pt idx="78">
                  <c:v>184.4035205362589</c:v>
                </c:pt>
                <c:pt idx="79">
                  <c:v>177.24993568786954</c:v>
                </c:pt>
                <c:pt idx="80">
                  <c:v>171.29329052653097</c:v>
                </c:pt>
                <c:pt idx="81">
                  <c:v>165.50496500868391</c:v>
                </c:pt>
                <c:pt idx="82">
                  <c:v>163.28875636937894</c:v>
                </c:pt>
                <c:pt idx="83">
                  <c:v>163.19524545632811</c:v>
                </c:pt>
                <c:pt idx="84">
                  <c:v>155.92944751227773</c:v>
                </c:pt>
                <c:pt idx="85">
                  <c:v>150.69999999999999</c:v>
                </c:pt>
                <c:pt idx="86">
                  <c:v>146.4</c:v>
                </c:pt>
                <c:pt idx="87">
                  <c:v>142.6</c:v>
                </c:pt>
                <c:pt idx="88">
                  <c:v>138.6</c:v>
                </c:pt>
                <c:pt idx="89">
                  <c:v>137.4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Sheet1!$C$155:$C$280</c:f>
              <c:numCache>
                <c:formatCode>General</c:formatCode>
                <c:ptCount val="12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Sheet1!$D$155:$D$280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164.6939331319042</c:v>
                </c:pt>
                <c:pt idx="86" formatCode="0">
                  <c:v>158.12516246310662</c:v>
                </c:pt>
                <c:pt idx="87" formatCode="0">
                  <c:v>151.50280042521626</c:v>
                </c:pt>
                <c:pt idx="88" formatCode="0">
                  <c:v>144.93402975641871</c:v>
                </c:pt>
                <c:pt idx="89" formatCode="0">
                  <c:v>138.3422913580099</c:v>
                </c:pt>
                <c:pt idx="90" formatCode="0">
                  <c:v>131.68164977076759</c:v>
                </c:pt>
                <c:pt idx="91" formatCode="0">
                  <c:v>124.92148135521016</c:v>
                </c:pt>
                <c:pt idx="92" formatCode="0">
                  <c:v>118.84268891811774</c:v>
                </c:pt>
                <c:pt idx="93" formatCode="0">
                  <c:v>113.19262743376736</c:v>
                </c:pt>
                <c:pt idx="94" formatCode="0">
                  <c:v>107.81817870475116</c:v>
                </c:pt>
                <c:pt idx="95" formatCode="0">
                  <c:v>102.59684817314283</c:v>
                </c:pt>
                <c:pt idx="96" formatCode="0">
                  <c:v>97.559259478423925</c:v>
                </c:pt>
                <c:pt idx="97" formatCode="0">
                  <c:v>92.759003989687216</c:v>
                </c:pt>
                <c:pt idx="98" formatCode="0">
                  <c:v>88.226705346414278</c:v>
                </c:pt>
                <c:pt idx="99" formatCode="0">
                  <c:v>84.008299007827475</c:v>
                </c:pt>
                <c:pt idx="100" formatCode="0">
                  <c:v>80.004258145611715</c:v>
                </c:pt>
                <c:pt idx="101" formatCode="0">
                  <c:v>76.160991390674198</c:v>
                </c:pt>
                <c:pt idx="102" formatCode="0">
                  <c:v>72.478498743014939</c:v>
                </c:pt>
                <c:pt idx="103" formatCode="0">
                  <c:v>68.995059751985906</c:v>
                </c:pt>
                <c:pt idx="104" formatCode="0">
                  <c:v>65.7106744175871</c:v>
                </c:pt>
                <c:pt idx="105" formatCode="0">
                  <c:v>62.602375010207361</c:v>
                </c:pt>
                <c:pt idx="106" formatCode="0">
                  <c:v>59.647193800235485</c:v>
                </c:pt>
                <c:pt idx="107" formatCode="0">
                  <c:v>56.829818967930684</c:v>
                </c:pt>
                <c:pt idx="108" formatCode="0">
                  <c:v>54.150250513292974</c:v>
                </c:pt>
                <c:pt idx="109" formatCode="0">
                  <c:v>51.608488436322347</c:v>
                </c:pt>
                <c:pt idx="110" formatCode="0">
                  <c:v>49.204532737018802</c:v>
                </c:pt>
                <c:pt idx="111" formatCode="0">
                  <c:v>46.915415685771151</c:v>
                </c:pt>
                <c:pt idx="112" formatCode="0">
                  <c:v>44.748793192449803</c:v>
                </c:pt>
                <c:pt idx="113" formatCode="0">
                  <c:v>42.697009347184355</c:v>
                </c:pt>
                <c:pt idx="114" formatCode="0">
                  <c:v>40.737096420363628</c:v>
                </c:pt>
                <c:pt idx="115" formatCode="0">
                  <c:v>38.884366231728407</c:v>
                </c:pt>
                <c:pt idx="116" formatCode="0">
                  <c:v>37.123506961537906</c:v>
                </c:pt>
                <c:pt idx="117" formatCode="0">
                  <c:v>35.446862699921745</c:v>
                </c:pt>
                <c:pt idx="118" formatCode="0">
                  <c:v>33.862089356750296</c:v>
                </c:pt>
                <c:pt idx="119" formatCode="0">
                  <c:v>32.353875112282779</c:v>
                </c:pt>
                <c:pt idx="120" formatCode="0">
                  <c:v>30.914564056648807</c:v>
                </c:pt>
                <c:pt idx="121" formatCode="0">
                  <c:v>29.559468009589164</c:v>
                </c:pt>
                <c:pt idx="122" formatCode="0">
                  <c:v>28.265619241492672</c:v>
                </c:pt>
                <c:pt idx="123" formatCode="0">
                  <c:v>27.040673662229718</c:v>
                </c:pt>
                <c:pt idx="124" formatCode="0">
                  <c:v>25.876975361929908</c:v>
                </c:pt>
                <c:pt idx="125" formatCode="0">
                  <c:v>24.774524340593253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Sheet1!$E$155:$E$280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165.70451323479614</c:v>
                </c:pt>
                <c:pt idx="86" formatCode="0">
                  <c:v>160.69754817955882</c:v>
                </c:pt>
                <c:pt idx="87" formatCode="0">
                  <c:v>155.93557224017411</c:v>
                </c:pt>
                <c:pt idx="88" formatCode="0">
                  <c:v>151.37264995741961</c:v>
                </c:pt>
                <c:pt idx="89" formatCode="0">
                  <c:v>147.03940497077687</c:v>
                </c:pt>
                <c:pt idx="90" formatCode="0">
                  <c:v>142.94349319011638</c:v>
                </c:pt>
                <c:pt idx="91" formatCode="0">
                  <c:v>139.07725870556766</c:v>
                </c:pt>
                <c:pt idx="92" formatCode="0">
                  <c:v>135.22633604075978</c:v>
                </c:pt>
                <c:pt idx="93" formatCode="0">
                  <c:v>131.4443165647854</c:v>
                </c:pt>
                <c:pt idx="94" formatCode="0">
                  <c:v>127.7847916467373</c:v>
                </c:pt>
                <c:pt idx="95" formatCode="0">
                  <c:v>124.27072901622672</c:v>
                </c:pt>
                <c:pt idx="96" formatCode="0">
                  <c:v>120.87150503377202</c:v>
                </c:pt>
                <c:pt idx="97" formatCode="0">
                  <c:v>117.57946378950282</c:v>
                </c:pt>
                <c:pt idx="98" formatCode="0">
                  <c:v>114.37163755380797</c:v>
                </c:pt>
                <c:pt idx="99" formatCode="0">
                  <c:v>111.23271450694666</c:v>
                </c:pt>
                <c:pt idx="100" formatCode="0">
                  <c:v>108.18566237853005</c:v>
                </c:pt>
                <c:pt idx="101" formatCode="0">
                  <c:v>105.23813707842855</c:v>
                </c:pt>
                <c:pt idx="102" formatCode="0">
                  <c:v>102.3901386066422</c:v>
                </c:pt>
                <c:pt idx="103" formatCode="0">
                  <c:v>99.618699233559767</c:v>
                </c:pt>
                <c:pt idx="104" formatCode="0">
                  <c:v>96.916163049310853</c:v>
                </c:pt>
                <c:pt idx="105" formatCode="0">
                  <c:v>94.290185963765907</c:v>
                </c:pt>
                <c:pt idx="106" formatCode="0">
                  <c:v>91.74842388679528</c:v>
                </c:pt>
                <c:pt idx="107" formatCode="0">
                  <c:v>89.283220908528591</c:v>
                </c:pt>
                <c:pt idx="108" formatCode="0">
                  <c:v>86.894577028965827</c:v>
                </c:pt>
                <c:pt idx="109" formatCode="0">
                  <c:v>84.5671804283662</c:v>
                </c:pt>
                <c:pt idx="110" formatCode="0">
                  <c:v>82.316342926470512</c:v>
                </c:pt>
                <c:pt idx="111" formatCode="0">
                  <c:v>80.126752703537989</c:v>
                </c:pt>
                <c:pt idx="112" formatCode="0">
                  <c:v>77.998409759568617</c:v>
                </c:pt>
                <c:pt idx="113" formatCode="0">
                  <c:v>75.931314094562396</c:v>
                </c:pt>
                <c:pt idx="114" formatCode="0">
                  <c:v>73.925465708519297</c:v>
                </c:pt>
                <c:pt idx="115" formatCode="0">
                  <c:v>71.973208691568971</c:v>
                </c:pt>
                <c:pt idx="116" formatCode="0">
                  <c:v>70.082198953581766</c:v>
                </c:pt>
                <c:pt idx="117" formatCode="0">
                  <c:v>68.237124674816968</c:v>
                </c:pt>
                <c:pt idx="118" formatCode="0">
                  <c:v>66.453297675015278</c:v>
                </c:pt>
                <c:pt idx="119" formatCode="0">
                  <c:v>64.715406134435952</c:v>
                </c:pt>
                <c:pt idx="120" formatCode="0">
                  <c:v>63.03110596294939</c:v>
                </c:pt>
                <c:pt idx="121" formatCode="0">
                  <c:v>61.400397160555592</c:v>
                </c:pt>
                <c:pt idx="122" formatCode="0">
                  <c:v>59.815623817384143</c:v>
                </c:pt>
                <c:pt idx="123" formatCode="0">
                  <c:v>58.27678593343505</c:v>
                </c:pt>
                <c:pt idx="124" formatCode="0">
                  <c:v>56.783883508708321</c:v>
                </c:pt>
                <c:pt idx="125" formatCode="0">
                  <c:v>55.329260633333568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4A-45E8-87A1-7BD2345ADB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Sheet1!$F$155:$F$280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166.70743742781769</c:v>
                </c:pt>
                <c:pt idx="86" formatCode="0">
                  <c:v>163.26227798614065</c:v>
                </c:pt>
                <c:pt idx="87" formatCode="0">
                  <c:v>160.36068814526149</c:v>
                </c:pt>
                <c:pt idx="88" formatCode="0">
                  <c:v>157.8036142485501</c:v>
                </c:pt>
                <c:pt idx="89" formatCode="0">
                  <c:v>155.77479813289582</c:v>
                </c:pt>
                <c:pt idx="90" formatCode="0">
                  <c:v>154.36611071674341</c:v>
                </c:pt>
                <c:pt idx="91" formatCode="0">
                  <c:v>153.61583154944486</c:v>
                </c:pt>
                <c:pt idx="92" formatCode="0">
                  <c:v>152.32198278134837</c:v>
                </c:pt>
                <c:pt idx="93" formatCode="0">
                  <c:v>150.80611262701044</c:v>
                </c:pt>
                <c:pt idx="94" formatCode="0">
                  <c:v>149.32852202202454</c:v>
                </c:pt>
                <c:pt idx="95" formatCode="0">
                  <c:v>148.10357644276158</c:v>
                </c:pt>
                <c:pt idx="96" formatCode="0">
                  <c:v>147.02409315103611</c:v>
                </c:pt>
                <c:pt idx="97" formatCode="0">
                  <c:v>145.97523349879222</c:v>
                </c:pt>
                <c:pt idx="98" formatCode="0">
                  <c:v>144.84981474784436</c:v>
                </c:pt>
                <c:pt idx="99" formatCode="0">
                  <c:v>143.59424552909985</c:v>
                </c:pt>
                <c:pt idx="100" formatCode="0">
                  <c:v>142.36929994983686</c:v>
                </c:pt>
                <c:pt idx="101" formatCode="0">
                  <c:v>141.23622528901865</c:v>
                </c:pt>
                <c:pt idx="102" formatCode="0">
                  <c:v>140.17970972690432</c:v>
                </c:pt>
                <c:pt idx="103" formatCode="0">
                  <c:v>139.10788234504926</c:v>
                </c:pt>
                <c:pt idx="104" formatCode="0">
                  <c:v>138.0054313237126</c:v>
                </c:pt>
                <c:pt idx="105" formatCode="0">
                  <c:v>136.88001257276477</c:v>
                </c:pt>
                <c:pt idx="106" formatCode="0">
                  <c:v>135.76224973168732</c:v>
                </c:pt>
                <c:pt idx="107" formatCode="0">
                  <c:v>134.69807825970261</c:v>
                </c:pt>
                <c:pt idx="108" formatCode="0">
                  <c:v>133.66453042719951</c:v>
                </c:pt>
                <c:pt idx="109" formatCode="0">
                  <c:v>132.63098259469638</c:v>
                </c:pt>
                <c:pt idx="110" formatCode="0">
                  <c:v>131.58212294245249</c:v>
                </c:pt>
                <c:pt idx="111" formatCode="0">
                  <c:v>130.53326329020857</c:v>
                </c:pt>
                <c:pt idx="112" formatCode="0">
                  <c:v>129.50737136757584</c:v>
                </c:pt>
                <c:pt idx="113" formatCode="0">
                  <c:v>128.49679126468391</c:v>
                </c:pt>
                <c:pt idx="114" formatCode="0">
                  <c:v>127.50152298153277</c:v>
                </c:pt>
                <c:pt idx="115" formatCode="0">
                  <c:v>126.51391060825202</c:v>
                </c:pt>
                <c:pt idx="116" formatCode="0">
                  <c:v>125.52629823497125</c:v>
                </c:pt>
                <c:pt idx="117" formatCode="0">
                  <c:v>124.55399768143127</c:v>
                </c:pt>
                <c:pt idx="118" formatCode="0">
                  <c:v>123.5816971278913</c:v>
                </c:pt>
                <c:pt idx="119" formatCode="0">
                  <c:v>122.62470839409212</c:v>
                </c:pt>
                <c:pt idx="120" formatCode="0">
                  <c:v>121.68303148003372</c:v>
                </c:pt>
                <c:pt idx="121" formatCode="0">
                  <c:v>120.74135456597533</c:v>
                </c:pt>
                <c:pt idx="122" formatCode="0">
                  <c:v>119.80733356178732</c:v>
                </c:pt>
                <c:pt idx="123" formatCode="0">
                  <c:v>118.8809684674697</c:v>
                </c:pt>
                <c:pt idx="124" formatCode="0">
                  <c:v>117.9622592830225</c:v>
                </c:pt>
                <c:pt idx="125" formatCode="0">
                  <c:v>117.05886191831608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28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7773224572899825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268.09745738129436</c:v>
                </c:pt>
                <c:pt idx="1">
                  <c:v>239.61759633488799</c:v>
                </c:pt>
                <c:pt idx="2">
                  <c:v>222.91644325211885</c:v>
                </c:pt>
                <c:pt idx="3">
                  <c:v>223.268046474914</c:v>
                </c:pt>
                <c:pt idx="4">
                  <c:v>246.64966079079082</c:v>
                </c:pt>
                <c:pt idx="5">
                  <c:v>263.70241709635508</c:v>
                </c:pt>
                <c:pt idx="6">
                  <c:v>333.84726004398556</c:v>
                </c:pt>
                <c:pt idx="7">
                  <c:v>440.383036550913</c:v>
                </c:pt>
                <c:pt idx="8">
                  <c:v>449.52472034358669</c:v>
                </c:pt>
                <c:pt idx="9">
                  <c:v>378.50086933896836</c:v>
                </c:pt>
                <c:pt idx="10">
                  <c:v>332.9682519869977</c:v>
                </c:pt>
                <c:pt idx="11">
                  <c:v>275.83272828278746</c:v>
                </c:pt>
                <c:pt idx="12">
                  <c:v>197.77681282226632</c:v>
                </c:pt>
                <c:pt idx="13">
                  <c:v>151.71679063610296</c:v>
                </c:pt>
                <c:pt idx="14">
                  <c:v>138.35586816988766</c:v>
                </c:pt>
                <c:pt idx="15">
                  <c:v>105.65676844993961</c:v>
                </c:pt>
                <c:pt idx="16">
                  <c:v>94.405465320495125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466.8345969302876</c:v>
                </c:pt>
                <c:pt idx="1">
                  <c:v>434.82237543043465</c:v>
                </c:pt>
                <c:pt idx="2">
                  <c:v>414.4284891467446</c:v>
                </c:pt>
                <c:pt idx="3">
                  <c:v>393.29300699819305</c:v>
                </c:pt>
                <c:pt idx="4">
                  <c:v>441.86753614661853</c:v>
                </c:pt>
                <c:pt idx="5">
                  <c:v>482.90250733561919</c:v>
                </c:pt>
                <c:pt idx="6">
                  <c:v>633.07566997006438</c:v>
                </c:pt>
                <c:pt idx="7">
                  <c:v>772.12489463158761</c:v>
                </c:pt>
                <c:pt idx="8">
                  <c:v>718.60639305075244</c:v>
                </c:pt>
                <c:pt idx="9">
                  <c:v>558.2980869298674</c:v>
                </c:pt>
                <c:pt idx="10">
                  <c:v>446.68790926821799</c:v>
                </c:pt>
                <c:pt idx="11">
                  <c:v>354.85362133620748</c:v>
                </c:pt>
                <c:pt idx="12">
                  <c:v>250.28860439074197</c:v>
                </c:pt>
                <c:pt idx="13">
                  <c:v>196.52290418828628</c:v>
                </c:pt>
                <c:pt idx="14">
                  <c:v>196.89370212071699</c:v>
                </c:pt>
                <c:pt idx="15">
                  <c:v>170.69064822894549</c:v>
                </c:pt>
                <c:pt idx="16">
                  <c:v>145.22919020203545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738.20592020909669</c:v>
                </c:pt>
                <c:pt idx="1">
                  <c:v>479.30320864127907</c:v>
                </c:pt>
                <c:pt idx="2">
                  <c:v>380.45617719903794</c:v>
                </c:pt>
                <c:pt idx="3">
                  <c:v>371.07743264272045</c:v>
                </c:pt>
                <c:pt idx="4">
                  <c:v>402.17537511893113</c:v>
                </c:pt>
                <c:pt idx="5">
                  <c:v>429.57118158606909</c:v>
                </c:pt>
                <c:pt idx="6">
                  <c:v>544.21399333368709</c:v>
                </c:pt>
                <c:pt idx="7">
                  <c:v>713.27820441467384</c:v>
                </c:pt>
                <c:pt idx="8">
                  <c:v>752.15063250993717</c:v>
                </c:pt>
                <c:pt idx="9">
                  <c:v>730.30803005640826</c:v>
                </c:pt>
                <c:pt idx="10">
                  <c:v>632.07802128234584</c:v>
                </c:pt>
                <c:pt idx="11">
                  <c:v>474.98404996402758</c:v>
                </c:pt>
                <c:pt idx="12">
                  <c:v>353.30717979917148</c:v>
                </c:pt>
                <c:pt idx="13">
                  <c:v>271.48997399866477</c:v>
                </c:pt>
                <c:pt idx="14">
                  <c:v>240.76224512336134</c:v>
                </c:pt>
                <c:pt idx="15">
                  <c:v>175.97486496458907</c:v>
                </c:pt>
                <c:pt idx="16">
                  <c:v>154.87268971287466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515.6674429402367</c:v>
                </c:pt>
                <c:pt idx="1">
                  <c:v>400.55167824983823</c:v>
                </c:pt>
                <c:pt idx="2">
                  <c:v>352.06504611942427</c:v>
                </c:pt>
                <c:pt idx="3">
                  <c:v>340.86879270570944</c:v>
                </c:pt>
                <c:pt idx="4">
                  <c:v>376.42260966844464</c:v>
                </c:pt>
                <c:pt idx="5">
                  <c:v>406.17265445345834</c:v>
                </c:pt>
                <c:pt idx="6">
                  <c:v>522.38519498846563</c:v>
                </c:pt>
                <c:pt idx="7">
                  <c:v>664.09777391062744</c:v>
                </c:pt>
                <c:pt idx="8">
                  <c:v>661.08164033795322</c:v>
                </c:pt>
                <c:pt idx="9">
                  <c:v>575.25893049731474</c:v>
                </c:pt>
                <c:pt idx="10">
                  <c:v>485.78030117464692</c:v>
                </c:pt>
                <c:pt idx="11">
                  <c:v>378.79895733176375</c:v>
                </c:pt>
                <c:pt idx="12">
                  <c:v>274.78804806802935</c:v>
                </c:pt>
                <c:pt idx="13">
                  <c:v>212.63741687353078</c:v>
                </c:pt>
                <c:pt idx="14">
                  <c:v>197.92234095836272</c:v>
                </c:pt>
                <c:pt idx="15">
                  <c:v>155.74216993444935</c:v>
                </c:pt>
                <c:pt idx="16">
                  <c:v>135.5889137897627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849.11649486686451</c:v>
                </c:pt>
                <c:pt idx="1">
                  <c:v>542.84955244274715</c:v>
                </c:pt>
                <c:pt idx="2">
                  <c:v>452.2655309703967</c:v>
                </c:pt>
                <c:pt idx="3">
                  <c:v>441.12838122604143</c:v>
                </c:pt>
                <c:pt idx="4">
                  <c:v>468.94787785866686</c:v>
                </c:pt>
                <c:pt idx="5">
                  <c:v>495.93512736513981</c:v>
                </c:pt>
                <c:pt idx="6">
                  <c:v>608.68123523053987</c:v>
                </c:pt>
                <c:pt idx="7">
                  <c:v>769.49195240407266</c:v>
                </c:pt>
                <c:pt idx="8">
                  <c:v>802.95015709366385</c:v>
                </c:pt>
                <c:pt idx="9">
                  <c:v>726.38342148763456</c:v>
                </c:pt>
                <c:pt idx="10">
                  <c:v>615.6665004354378</c:v>
                </c:pt>
                <c:pt idx="11">
                  <c:v>467.95666218032795</c:v>
                </c:pt>
                <c:pt idx="12">
                  <c:v>344.17626657492855</c:v>
                </c:pt>
                <c:pt idx="13">
                  <c:v>264.41145774256046</c:v>
                </c:pt>
                <c:pt idx="14">
                  <c:v>202.3576158420218</c:v>
                </c:pt>
                <c:pt idx="15">
                  <c:v>163.40096946504107</c:v>
                </c:pt>
                <c:pt idx="16">
                  <c:v>137.40493563690703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Pardubický kraj</c:v>
                </c:pt>
                <c:pt idx="13">
                  <c:v>Kraj Vysočina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352.25809586278939</c:v>
                </c:pt>
                <c:pt idx="1">
                  <c:v>472.05123939444354</c:v>
                </c:pt>
                <c:pt idx="2">
                  <c:v>289.05282189212414</c:v>
                </c:pt>
                <c:pt idx="3">
                  <c:v>365.38684607354134</c:v>
                </c:pt>
                <c:pt idx="4">
                  <c:v>278.98793565683644</c:v>
                </c:pt>
                <c:pt idx="5">
                  <c:v>443.56120826709059</c:v>
                </c:pt>
                <c:pt idx="6">
                  <c:v>305.58006412877404</c:v>
                </c:pt>
                <c:pt idx="7">
                  <c:v>296.63834594458308</c:v>
                </c:pt>
                <c:pt idx="8">
                  <c:v>279.44620950349019</c:v>
                </c:pt>
                <c:pt idx="9">
                  <c:v>321.96048456211059</c:v>
                </c:pt>
                <c:pt idx="10">
                  <c:v>189.12339295414765</c:v>
                </c:pt>
                <c:pt idx="11">
                  <c:v>211.54129974910217</c:v>
                </c:pt>
                <c:pt idx="12">
                  <c:v>426.79342687009637</c:v>
                </c:pt>
                <c:pt idx="13">
                  <c:v>119.19919811448541</c:v>
                </c:pt>
                <c:pt idx="14">
                  <c:v>97.756261055767624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Pardubický kraj</c:v>
                </c:pt>
                <c:pt idx="13">
                  <c:v>Kraj Vysočina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308.52950465223626</c:v>
                </c:pt>
                <c:pt idx="1">
                  <c:v>332.72334054233903</c:v>
                </c:pt>
                <c:pt idx="2">
                  <c:v>206.46630135151725</c:v>
                </c:pt>
                <c:pt idx="3">
                  <c:v>234.89154390441945</c:v>
                </c:pt>
                <c:pt idx="4">
                  <c:v>171.74932975871315</c:v>
                </c:pt>
                <c:pt idx="5">
                  <c:v>271.86009538950714</c:v>
                </c:pt>
                <c:pt idx="6">
                  <c:v>243.17286793346102</c:v>
                </c:pt>
                <c:pt idx="7">
                  <c:v>209.37723251255153</c:v>
                </c:pt>
                <c:pt idx="8">
                  <c:v>231.90556805268895</c:v>
                </c:pt>
                <c:pt idx="9">
                  <c:v>155.18958608389502</c:v>
                </c:pt>
                <c:pt idx="10">
                  <c:v>130.77681427680423</c:v>
                </c:pt>
                <c:pt idx="11">
                  <c:v>118.06956265066168</c:v>
                </c:pt>
                <c:pt idx="12">
                  <c:v>339.90135193845998</c:v>
                </c:pt>
                <c:pt idx="13">
                  <c:v>135.45363422100615</c:v>
                </c:pt>
                <c:pt idx="14">
                  <c:v>102.41132110604227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01.05.2021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Pardubický kraj</c:v>
                </c:pt>
                <c:pt idx="13">
                  <c:v>Kraj Vysočina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213.78422369603771</c:v>
                </c:pt>
                <c:pt idx="1">
                  <c:v>210.03160871735153</c:v>
                </c:pt>
                <c:pt idx="2">
                  <c:v>187.49372230840484</c:v>
                </c:pt>
                <c:pt idx="3">
                  <c:v>185.52445444215115</c:v>
                </c:pt>
                <c:pt idx="4">
                  <c:v>184.41971383147853</c:v>
                </c:pt>
                <c:pt idx="5">
                  <c:v>184.21694254056837</c:v>
                </c:pt>
                <c:pt idx="6">
                  <c:v>148.22765723632088</c:v>
                </c:pt>
                <c:pt idx="7">
                  <c:v>145.22919020203545</c:v>
                </c:pt>
                <c:pt idx="8">
                  <c:v>129.11833695582001</c:v>
                </c:pt>
                <c:pt idx="9">
                  <c:v>125.67024128686327</c:v>
                </c:pt>
                <c:pt idx="10">
                  <c:v>118.70510834356075</c:v>
                </c:pt>
                <c:pt idx="11">
                  <c:v>92.796659320264467</c:v>
                </c:pt>
                <c:pt idx="12">
                  <c:v>74.120399323651355</c:v>
                </c:pt>
                <c:pt idx="13">
                  <c:v>46.73586854922025</c:v>
                </c:pt>
                <c:pt idx="14">
                  <c:v>23.275300251373242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Ústecký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Moravskoslezský kraj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Královéhradecký kraj</c:v>
                </c:pt>
                <c:pt idx="12">
                  <c:v>Pardubický kraj</c:v>
                </c:pt>
                <c:pt idx="13">
                  <c:v>Kraj Vysočina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213.78422369603771</c:v>
                </c:pt>
                <c:pt idx="1">
                  <c:v>210.03160871735153</c:v>
                </c:pt>
                <c:pt idx="2">
                  <c:v>187.49372230840484</c:v>
                </c:pt>
                <c:pt idx="3">
                  <c:v>185.52445444215115</c:v>
                </c:pt>
                <c:pt idx="4">
                  <c:v>184.41971383147853</c:v>
                </c:pt>
                <c:pt idx="5">
                  <c:v>184.21694254056837</c:v>
                </c:pt>
                <c:pt idx="6">
                  <c:v>148.22765723632088</c:v>
                </c:pt>
                <c:pt idx="7">
                  <c:v>145.22919020203545</c:v>
                </c:pt>
                <c:pt idx="8">
                  <c:v>129.11833695582001</c:v>
                </c:pt>
                <c:pt idx="9">
                  <c:v>125.67024128686327</c:v>
                </c:pt>
                <c:pt idx="10">
                  <c:v>118.70510834356075</c:v>
                </c:pt>
                <c:pt idx="11">
                  <c:v>92.796659320264467</c:v>
                </c:pt>
                <c:pt idx="12">
                  <c:v>74.120399323651355</c:v>
                </c:pt>
                <c:pt idx="13">
                  <c:v>46.73586854922025</c:v>
                </c:pt>
                <c:pt idx="14">
                  <c:v>23.275300251373242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971.75575684243483</c:v>
                </c:pt>
                <c:pt idx="1">
                  <c:v>547.26553013352907</c:v>
                </c:pt>
                <c:pt idx="2">
                  <c:v>441.02181361739673</c:v>
                </c:pt>
                <c:pt idx="3">
                  <c:v>454.21477385381456</c:v>
                </c:pt>
                <c:pt idx="4">
                  <c:v>478.12364873124119</c:v>
                </c:pt>
                <c:pt idx="5">
                  <c:v>515.49472793154325</c:v>
                </c:pt>
                <c:pt idx="6">
                  <c:v>638.53927544262399</c:v>
                </c:pt>
                <c:pt idx="7">
                  <c:v>831.42573898078206</c:v>
                </c:pt>
                <c:pt idx="8">
                  <c:v>882.09747605208497</c:v>
                </c:pt>
                <c:pt idx="9">
                  <c:v>799.92418086525379</c:v>
                </c:pt>
                <c:pt idx="10">
                  <c:v>678.27970260375207</c:v>
                </c:pt>
                <c:pt idx="11">
                  <c:v>524.00284106360039</c:v>
                </c:pt>
                <c:pt idx="12">
                  <c:v>388.73461202734882</c:v>
                </c:pt>
                <c:pt idx="13">
                  <c:v>298.91478478512443</c:v>
                </c:pt>
                <c:pt idx="14">
                  <c:v>215.01832744496522</c:v>
                </c:pt>
                <c:pt idx="15">
                  <c:v>179.20886394611676</c:v>
                </c:pt>
                <c:pt idx="16">
                  <c:v>147.49191056142243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985.57956893118137</c:v>
                </c:pt>
                <c:pt idx="1">
                  <c:v>609.56827394305503</c:v>
                </c:pt>
                <c:pt idx="2">
                  <c:v>522.38528230739598</c:v>
                </c:pt>
                <c:pt idx="3">
                  <c:v>517.75294351476555</c:v>
                </c:pt>
                <c:pt idx="4">
                  <c:v>558.85010305964033</c:v>
                </c:pt>
                <c:pt idx="5">
                  <c:v>601.68933873165804</c:v>
                </c:pt>
                <c:pt idx="6">
                  <c:v>740.46153931430342</c:v>
                </c:pt>
                <c:pt idx="7">
                  <c:v>931.65439426825333</c:v>
                </c:pt>
                <c:pt idx="8">
                  <c:v>967.20858431767283</c:v>
                </c:pt>
                <c:pt idx="9">
                  <c:v>865.69305727233689</c:v>
                </c:pt>
                <c:pt idx="10">
                  <c:v>713.65732253985232</c:v>
                </c:pt>
                <c:pt idx="11">
                  <c:v>522.82080133918168</c:v>
                </c:pt>
                <c:pt idx="12">
                  <c:v>382.9795994966986</c:v>
                </c:pt>
                <c:pt idx="13">
                  <c:v>294.05453173389645</c:v>
                </c:pt>
                <c:pt idx="14">
                  <c:v>223.10452219207036</c:v>
                </c:pt>
                <c:pt idx="15">
                  <c:v>184.93721795193622</c:v>
                </c:pt>
                <c:pt idx="16">
                  <c:v>157.02440727839414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975.89318356212709</c:v>
                </c:pt>
                <c:pt idx="1">
                  <c:v>644.35164093478375</c:v>
                </c:pt>
                <c:pt idx="2">
                  <c:v>543.46297702410027</c:v>
                </c:pt>
                <c:pt idx="3">
                  <c:v>520.96515650046342</c:v>
                </c:pt>
                <c:pt idx="4">
                  <c:v>546.67695138461977</c:v>
                </c:pt>
                <c:pt idx="5">
                  <c:v>578.26429314660083</c:v>
                </c:pt>
                <c:pt idx="6">
                  <c:v>696.02632245001189</c:v>
                </c:pt>
                <c:pt idx="7">
                  <c:v>873.14644072426825</c:v>
                </c:pt>
                <c:pt idx="8">
                  <c:v>917.69011662709363</c:v>
                </c:pt>
                <c:pt idx="9">
                  <c:v>870.03290306251495</c:v>
                </c:pt>
                <c:pt idx="10">
                  <c:v>739.41497631702566</c:v>
                </c:pt>
                <c:pt idx="11">
                  <c:v>558.47826348965248</c:v>
                </c:pt>
                <c:pt idx="12">
                  <c:v>404.5088042810134</c:v>
                </c:pt>
                <c:pt idx="13">
                  <c:v>319.94110391984316</c:v>
                </c:pt>
                <c:pt idx="14">
                  <c:v>221.11139233386743</c:v>
                </c:pt>
                <c:pt idx="15">
                  <c:v>183.89959544097718</c:v>
                </c:pt>
                <c:pt idx="16">
                  <c:v>152.56334542591171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756.92272648199673</c:v>
                </c:pt>
                <c:pt idx="1">
                  <c:v>457.52363092001553</c:v>
                </c:pt>
                <c:pt idx="2">
                  <c:v>350.80712161079452</c:v>
                </c:pt>
                <c:pt idx="3">
                  <c:v>326.23424117775022</c:v>
                </c:pt>
                <c:pt idx="4">
                  <c:v>349.87101188001185</c:v>
                </c:pt>
                <c:pt idx="5">
                  <c:v>354.78558796662071</c:v>
                </c:pt>
                <c:pt idx="6">
                  <c:v>420.54729655410125</c:v>
                </c:pt>
                <c:pt idx="7">
                  <c:v>529.60408019027886</c:v>
                </c:pt>
                <c:pt idx="8">
                  <c:v>584.91256345068655</c:v>
                </c:pt>
                <c:pt idx="9">
                  <c:v>531.2422722191485</c:v>
                </c:pt>
                <c:pt idx="10">
                  <c:v>472.96944147792908</c:v>
                </c:pt>
                <c:pt idx="11">
                  <c:v>370.54343510146185</c:v>
                </c:pt>
                <c:pt idx="12">
                  <c:v>285.66948617716912</c:v>
                </c:pt>
                <c:pt idx="13">
                  <c:v>210.54668028186222</c:v>
                </c:pt>
                <c:pt idx="14">
                  <c:v>157.96851706957057</c:v>
                </c:pt>
                <c:pt idx="15">
                  <c:v>121.46023756904761</c:v>
                </c:pt>
                <c:pt idx="16">
                  <c:v>100.47577777067008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876.16169390476409</c:v>
                </c:pt>
                <c:pt idx="1">
                  <c:v>592.18880372448257</c:v>
                </c:pt>
                <c:pt idx="2">
                  <c:v>465.79556540967849</c:v>
                </c:pt>
                <c:pt idx="3">
                  <c:v>429.19566120492613</c:v>
                </c:pt>
                <c:pt idx="4">
                  <c:v>417.42720326127579</c:v>
                </c:pt>
                <c:pt idx="5">
                  <c:v>390.00669625257063</c:v>
                </c:pt>
                <c:pt idx="6">
                  <c:v>453.08563083053622</c:v>
                </c:pt>
                <c:pt idx="7">
                  <c:v>542.52591120227839</c:v>
                </c:pt>
                <c:pt idx="8">
                  <c:v>567.12198830450745</c:v>
                </c:pt>
                <c:pt idx="9">
                  <c:v>498.5118784930263</c:v>
                </c:pt>
                <c:pt idx="10">
                  <c:v>447.31908643814756</c:v>
                </c:pt>
                <c:pt idx="11">
                  <c:v>346.81645559937408</c:v>
                </c:pt>
                <c:pt idx="12">
                  <c:v>257.02312148932236</c:v>
                </c:pt>
                <c:pt idx="13">
                  <c:v>185.35321261249209</c:v>
                </c:pt>
                <c:pt idx="14">
                  <c:v>147.45877803393813</c:v>
                </c:pt>
                <c:pt idx="15">
                  <c:v>99.79652336215446</c:v>
                </c:pt>
                <c:pt idx="16">
                  <c:v>81.908467287806019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3.1 - 9.1</c:v>
                </c:pt>
                <c:pt idx="1">
                  <c:v>10.1 - 16.1</c:v>
                </c:pt>
                <c:pt idx="2">
                  <c:v>17.1 - 23.1</c:v>
                </c:pt>
                <c:pt idx="3">
                  <c:v>24.1 - 30.1</c:v>
                </c:pt>
                <c:pt idx="4">
                  <c:v>31.1 - 6.2</c:v>
                </c:pt>
                <c:pt idx="5">
                  <c:v>7.2 - 13.2</c:v>
                </c:pt>
                <c:pt idx="6">
                  <c:v>14.2 - 20.2</c:v>
                </c:pt>
                <c:pt idx="7">
                  <c:v>21.2 - 27.2</c:v>
                </c:pt>
                <c:pt idx="8">
                  <c:v>28.2 - 6.3</c:v>
                </c:pt>
                <c:pt idx="9">
                  <c:v>7.3 - 13.3</c:v>
                </c:pt>
                <c:pt idx="10">
                  <c:v>14.3 - 20.3</c:v>
                </c:pt>
                <c:pt idx="11">
                  <c:v>21.3 - 27.3</c:v>
                </c:pt>
                <c:pt idx="12">
                  <c:v>28.3 - 3.4</c:v>
                </c:pt>
                <c:pt idx="13">
                  <c:v>4.4 - 10.4</c:v>
                </c:pt>
                <c:pt idx="14">
                  <c:v>11.4 - 17.4</c:v>
                </c:pt>
                <c:pt idx="15">
                  <c:v>18.4 - 24.4</c:v>
                </c:pt>
                <c:pt idx="16">
                  <c:v>25.4 - 1.5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849.11649486686451</c:v>
                </c:pt>
                <c:pt idx="1">
                  <c:v>542.84955244274715</c:v>
                </c:pt>
                <c:pt idx="2">
                  <c:v>452.2655309703967</c:v>
                </c:pt>
                <c:pt idx="3">
                  <c:v>441.12838122604143</c:v>
                </c:pt>
                <c:pt idx="4">
                  <c:v>468.94787785866686</c:v>
                </c:pt>
                <c:pt idx="5">
                  <c:v>495.93512736513981</c:v>
                </c:pt>
                <c:pt idx="6">
                  <c:v>608.68123523053987</c:v>
                </c:pt>
                <c:pt idx="7">
                  <c:v>769.49195240407266</c:v>
                </c:pt>
                <c:pt idx="8">
                  <c:v>802.95015709366385</c:v>
                </c:pt>
                <c:pt idx="9">
                  <c:v>726.38342148763456</c:v>
                </c:pt>
                <c:pt idx="10">
                  <c:v>615.6665004354378</c:v>
                </c:pt>
                <c:pt idx="11">
                  <c:v>467.95666218032795</c:v>
                </c:pt>
                <c:pt idx="12">
                  <c:v>344.17626657492855</c:v>
                </c:pt>
                <c:pt idx="13">
                  <c:v>264.41145774256046</c:v>
                </c:pt>
                <c:pt idx="14">
                  <c:v>202.3576158420218</c:v>
                </c:pt>
                <c:pt idx="15">
                  <c:v>163.40096946504107</c:v>
                </c:pt>
                <c:pt idx="16">
                  <c:v>137.40493563690703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Karlovarský kraj</c:v>
                </c:pt>
                <c:pt idx="1">
                  <c:v>Královéhradecký kraj</c:v>
                </c:pt>
                <c:pt idx="2">
                  <c:v>Kraj Vysočina</c:v>
                </c:pt>
                <c:pt idx="3">
                  <c:v>Ústecký kraj</c:v>
                </c:pt>
                <c:pt idx="4">
                  <c:v>Hlavní město Praha</c:v>
                </c:pt>
                <c:pt idx="5">
                  <c:v>Jihomoravský kraj</c:v>
                </c:pt>
                <c:pt idx="6">
                  <c:v>Jihočeský kraj</c:v>
                </c:pt>
                <c:pt idx="7">
                  <c:v>Moravskoslezský kraj</c:v>
                </c:pt>
                <c:pt idx="8">
                  <c:v>Plzeňský kraj</c:v>
                </c:pt>
                <c:pt idx="9">
                  <c:v>ČR</c:v>
                </c:pt>
                <c:pt idx="10">
                  <c:v>Zlínský kraj</c:v>
                </c:pt>
                <c:pt idx="11">
                  <c:v>Středočeský kraj</c:v>
                </c:pt>
                <c:pt idx="12">
                  <c:v>Olomoucký kraj</c:v>
                </c:pt>
                <c:pt idx="13">
                  <c:v>Liberecký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1.319327731092</c:v>
                </c:pt>
                <c:pt idx="1">
                  <c:v>0.99367088607499998</c:v>
                </c:pt>
                <c:pt idx="2">
                  <c:v>0.98080808080799997</c:v>
                </c:pt>
                <c:pt idx="3">
                  <c:v>0.95478036175699998</c:v>
                </c:pt>
                <c:pt idx="4">
                  <c:v>0.90962288686600001</c:v>
                </c:pt>
                <c:pt idx="5">
                  <c:v>0.90796915167000003</c:v>
                </c:pt>
                <c:pt idx="6">
                  <c:v>0.89814814814800004</c:v>
                </c:pt>
                <c:pt idx="7">
                  <c:v>0.89275893675499995</c:v>
                </c:pt>
                <c:pt idx="8">
                  <c:v>0.88352745424199997</c:v>
                </c:pt>
                <c:pt idx="9">
                  <c:v>0.87968394588700005</c:v>
                </c:pt>
                <c:pt idx="10">
                  <c:v>0.83722481654400005</c:v>
                </c:pt>
                <c:pt idx="11">
                  <c:v>0.82276507276499999</c:v>
                </c:pt>
                <c:pt idx="12">
                  <c:v>0.79804560260500002</c:v>
                </c:pt>
                <c:pt idx="13">
                  <c:v>0.77611940298500004</c:v>
                </c:pt>
                <c:pt idx="14">
                  <c:v>0.71085858585799999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Ústecký kraj</c:v>
                </c:pt>
                <c:pt idx="3">
                  <c:v>Moravskoslezský kraj</c:v>
                </c:pt>
                <c:pt idx="4">
                  <c:v>Olomoucký kraj</c:v>
                </c:pt>
                <c:pt idx="5">
                  <c:v>Jihomoravský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240.32065641870699</c:v>
                </c:pt>
                <c:pt idx="1">
                  <c:v>313.31365678025901</c:v>
                </c:pt>
                <c:pt idx="2">
                  <c:v>337.529614538987</c:v>
                </c:pt>
                <c:pt idx="3">
                  <c:v>230.64640132473801</c:v>
                </c:pt>
                <c:pt idx="4">
                  <c:v>239.39305238008501</c:v>
                </c:pt>
                <c:pt idx="5">
                  <c:v>238.592805806093</c:v>
                </c:pt>
                <c:pt idx="6">
                  <c:v>206.35017153348301</c:v>
                </c:pt>
                <c:pt idx="7">
                  <c:v>234.65628520978001</c:v>
                </c:pt>
                <c:pt idx="8">
                  <c:v>244.740427147849</c:v>
                </c:pt>
                <c:pt idx="9">
                  <c:v>276.31905159007403</c:v>
                </c:pt>
                <c:pt idx="10">
                  <c:v>264.60695439882699</c:v>
                </c:pt>
                <c:pt idx="11">
                  <c:v>181.23096602901001</c:v>
                </c:pt>
                <c:pt idx="12">
                  <c:v>209.69691421751801</c:v>
                </c:pt>
                <c:pt idx="13">
                  <c:v>139.21946462139701</c:v>
                </c:pt>
                <c:pt idx="14">
                  <c:v>99.43528900714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Ústecký kraj</c:v>
                </c:pt>
                <c:pt idx="3">
                  <c:v>Moravskoslezský kraj</c:v>
                </c:pt>
                <c:pt idx="4">
                  <c:v>Olomoucký kraj</c:v>
                </c:pt>
                <c:pt idx="5">
                  <c:v>Jihomoravský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212.855438542283</c:v>
                </c:pt>
                <c:pt idx="1">
                  <c:v>200.75052438893701</c:v>
                </c:pt>
                <c:pt idx="2">
                  <c:v>201.10479740305601</c:v>
                </c:pt>
                <c:pt idx="3">
                  <c:v>176.087573998012</c:v>
                </c:pt>
                <c:pt idx="4">
                  <c:v>202.36861466895499</c:v>
                </c:pt>
                <c:pt idx="5">
                  <c:v>156.37728200511901</c:v>
                </c:pt>
                <c:pt idx="6">
                  <c:v>156.72413218179901</c:v>
                </c:pt>
                <c:pt idx="7">
                  <c:v>153.086715755532</c:v>
                </c:pt>
                <c:pt idx="8">
                  <c:v>133.199436014095</c:v>
                </c:pt>
                <c:pt idx="9">
                  <c:v>155.513984989519</c:v>
                </c:pt>
                <c:pt idx="10">
                  <c:v>186.16237644978901</c:v>
                </c:pt>
                <c:pt idx="11">
                  <c:v>112.061147327938</c:v>
                </c:pt>
                <c:pt idx="12">
                  <c:v>101.712327025473</c:v>
                </c:pt>
                <c:pt idx="13">
                  <c:v>60.002139049065001</c:v>
                </c:pt>
                <c:pt idx="14">
                  <c:v>64.140851953411001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01.05.2021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Ústecký kraj</c:v>
                </c:pt>
                <c:pt idx="3">
                  <c:v>Moravskoslezský kraj</c:v>
                </c:pt>
                <c:pt idx="4">
                  <c:v>Olomoucký kraj</c:v>
                </c:pt>
                <c:pt idx="5">
                  <c:v>Jihomoravský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121.190273879719</c:v>
                </c:pt>
                <c:pt idx="1">
                  <c:v>104.80015774364399</c:v>
                </c:pt>
                <c:pt idx="2">
                  <c:v>97.446297954236002</c:v>
                </c:pt>
                <c:pt idx="3">
                  <c:v>88.876746194833999</c:v>
                </c:pt>
                <c:pt idx="4">
                  <c:v>84.966337824259995</c:v>
                </c:pt>
                <c:pt idx="5">
                  <c:v>83.306137892212007</c:v>
                </c:pt>
                <c:pt idx="6">
                  <c:v>78.852441973821001</c:v>
                </c:pt>
                <c:pt idx="7">
                  <c:v>72.461606523095995</c:v>
                </c:pt>
                <c:pt idx="8">
                  <c:v>61.293399011364002</c:v>
                </c:pt>
                <c:pt idx="9">
                  <c:v>60.627915887218002</c:v>
                </c:pt>
                <c:pt idx="10">
                  <c:v>56.250502236627</c:v>
                </c:pt>
                <c:pt idx="11">
                  <c:v>51.650825318267998</c:v>
                </c:pt>
                <c:pt idx="12">
                  <c:v>42.888697895740997</c:v>
                </c:pt>
                <c:pt idx="13">
                  <c:v>26.647475650189001</c:v>
                </c:pt>
                <c:pt idx="14">
                  <c:v>22.059023158580001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01.05.2021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Ústecký kraj</c:v>
                </c:pt>
                <c:pt idx="3">
                  <c:v>Moravskoslezský kraj</c:v>
                </c:pt>
                <c:pt idx="4">
                  <c:v>Olomoucký kraj</c:v>
                </c:pt>
                <c:pt idx="5">
                  <c:v>Jihomoravský kraj</c:v>
                </c:pt>
                <c:pt idx="6">
                  <c:v>Kraj Vysočina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121.190273879719</c:v>
                </c:pt>
                <c:pt idx="1">
                  <c:v>104.80015774364399</c:v>
                </c:pt>
                <c:pt idx="2">
                  <c:v>97.446297954236002</c:v>
                </c:pt>
                <c:pt idx="3">
                  <c:v>88.876746194833999</c:v>
                </c:pt>
                <c:pt idx="4">
                  <c:v>84.966337824259995</c:v>
                </c:pt>
                <c:pt idx="5">
                  <c:v>83.306137892212007</c:v>
                </c:pt>
                <c:pt idx="6">
                  <c:v>78.852441973821001</c:v>
                </c:pt>
                <c:pt idx="7">
                  <c:v>72.461606523095995</c:v>
                </c:pt>
                <c:pt idx="8">
                  <c:v>61.293399011364002</c:v>
                </c:pt>
                <c:pt idx="9">
                  <c:v>60.627915887218002</c:v>
                </c:pt>
                <c:pt idx="10">
                  <c:v>56.250502236627</c:v>
                </c:pt>
                <c:pt idx="11">
                  <c:v>51.650825318267998</c:v>
                </c:pt>
                <c:pt idx="12">
                  <c:v>42.888697895740997</c:v>
                </c:pt>
                <c:pt idx="13">
                  <c:v>26.647475650189001</c:v>
                </c:pt>
                <c:pt idx="14">
                  <c:v>22.059023158580001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Zlín</c:v>
                </c:pt>
                <c:pt idx="1">
                  <c:v>Vsetín</c:v>
                </c:pt>
                <c:pt idx="2">
                  <c:v>České Budějovice</c:v>
                </c:pt>
                <c:pt idx="3">
                  <c:v>Prachatice</c:v>
                </c:pt>
                <c:pt idx="4">
                  <c:v>Žďár nad Sázavou</c:v>
                </c:pt>
                <c:pt idx="5">
                  <c:v>Ústí nad Labem</c:v>
                </c:pt>
                <c:pt idx="6">
                  <c:v>Jihlava</c:v>
                </c:pt>
                <c:pt idx="7">
                  <c:v>Most</c:v>
                </c:pt>
                <c:pt idx="8">
                  <c:v>Písek</c:v>
                </c:pt>
                <c:pt idx="9">
                  <c:v>Český Krumlov</c:v>
                </c:pt>
                <c:pt idx="10">
                  <c:v>Teplice</c:v>
                </c:pt>
                <c:pt idx="11">
                  <c:v>Znojmo</c:v>
                </c:pt>
                <c:pt idx="12">
                  <c:v>Beroun</c:v>
                </c:pt>
                <c:pt idx="13">
                  <c:v>Olomouc</c:v>
                </c:pt>
                <c:pt idx="14">
                  <c:v>Vyškov</c:v>
                </c:pt>
                <c:pt idx="15">
                  <c:v>Blansko</c:v>
                </c:pt>
                <c:pt idx="16">
                  <c:v>Louny</c:v>
                </c:pt>
                <c:pt idx="17">
                  <c:v>Ostrava-město</c:v>
                </c:pt>
                <c:pt idx="18">
                  <c:v>Nový Jičín</c:v>
                </c:pt>
                <c:pt idx="19">
                  <c:v>Hodonín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265.58554045874803</c:v>
                </c:pt>
                <c:pt idx="1">
                  <c:v>261.62669010841802</c:v>
                </c:pt>
                <c:pt idx="2">
                  <c:v>236.34145469951901</c:v>
                </c:pt>
                <c:pt idx="3">
                  <c:v>225.58750833692901</c:v>
                </c:pt>
                <c:pt idx="4">
                  <c:v>223.429645051541</c:v>
                </c:pt>
                <c:pt idx="5">
                  <c:v>217.03061891434399</c:v>
                </c:pt>
                <c:pt idx="6">
                  <c:v>215.61586932798201</c:v>
                </c:pt>
                <c:pt idx="7">
                  <c:v>209.474701901385</c:v>
                </c:pt>
                <c:pt idx="8">
                  <c:v>203.94764412532999</c:v>
                </c:pt>
                <c:pt idx="9">
                  <c:v>199.818051855221</c:v>
                </c:pt>
                <c:pt idx="10">
                  <c:v>199.113672988719</c:v>
                </c:pt>
                <c:pt idx="11">
                  <c:v>197.63709980673499</c:v>
                </c:pt>
                <c:pt idx="12">
                  <c:v>187.25409749836899</c:v>
                </c:pt>
                <c:pt idx="13">
                  <c:v>186.009376911055</c:v>
                </c:pt>
                <c:pt idx="14">
                  <c:v>177.719982661465</c:v>
                </c:pt>
                <c:pt idx="15">
                  <c:v>176.84357132385199</c:v>
                </c:pt>
                <c:pt idx="16">
                  <c:v>176.488908883275</c:v>
                </c:pt>
                <c:pt idx="17">
                  <c:v>176.48253135298</c:v>
                </c:pt>
                <c:pt idx="18">
                  <c:v>174.16890425328299</c:v>
                </c:pt>
                <c:pt idx="19">
                  <c:v>174.09041008685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Žďár nad Sázavou</c:v>
                </c:pt>
                <c:pt idx="1">
                  <c:v>Český Krumlov</c:v>
                </c:pt>
                <c:pt idx="2">
                  <c:v>Ústí nad Labem</c:v>
                </c:pt>
                <c:pt idx="3">
                  <c:v>Hodonín</c:v>
                </c:pt>
                <c:pt idx="4">
                  <c:v>Most</c:v>
                </c:pt>
                <c:pt idx="5">
                  <c:v>České Budějovice</c:v>
                </c:pt>
                <c:pt idx="6">
                  <c:v>Znojmo</c:v>
                </c:pt>
                <c:pt idx="7">
                  <c:v>Louny</c:v>
                </c:pt>
                <c:pt idx="8">
                  <c:v>Nový Jičín</c:v>
                </c:pt>
                <c:pt idx="9">
                  <c:v>Olomouc</c:v>
                </c:pt>
                <c:pt idx="10">
                  <c:v>Beroun</c:v>
                </c:pt>
                <c:pt idx="11">
                  <c:v>Jihlava</c:v>
                </c:pt>
                <c:pt idx="12">
                  <c:v>Vyškov</c:v>
                </c:pt>
                <c:pt idx="13">
                  <c:v>Zlín</c:v>
                </c:pt>
                <c:pt idx="14">
                  <c:v>Písek</c:v>
                </c:pt>
                <c:pt idx="15">
                  <c:v>Vsetín</c:v>
                </c:pt>
                <c:pt idx="16">
                  <c:v>Ostrava-město</c:v>
                </c:pt>
                <c:pt idx="17">
                  <c:v>Teplice</c:v>
                </c:pt>
                <c:pt idx="18">
                  <c:v>Blansko</c:v>
                </c:pt>
                <c:pt idx="19">
                  <c:v>Prachatice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14.387515022259009</c:v>
                </c:pt>
                <c:pt idx="1">
                  <c:v>12.996296055623986</c:v>
                </c:pt>
                <c:pt idx="2">
                  <c:v>10.055472691012</c:v>
                </c:pt>
                <c:pt idx="3">
                  <c:v>7.1455019065500096</c:v>
                </c:pt>
                <c:pt idx="4">
                  <c:v>-1.7903820675329882</c:v>
                </c:pt>
                <c:pt idx="5">
                  <c:v>-7.6568505842180059</c:v>
                </c:pt>
                <c:pt idx="6">
                  <c:v>-10.494005299473002</c:v>
                </c:pt>
                <c:pt idx="7">
                  <c:v>-12.688745083111002</c:v>
                </c:pt>
                <c:pt idx="8">
                  <c:v>-21.111382333732024</c:v>
                </c:pt>
                <c:pt idx="9">
                  <c:v>-29.302847047632014</c:v>
                </c:pt>
                <c:pt idx="10">
                  <c:v>-30.507690041869012</c:v>
                </c:pt>
                <c:pt idx="11">
                  <c:v>-35.202590910690986</c:v>
                </c:pt>
                <c:pt idx="12">
                  <c:v>-36.844386649328015</c:v>
                </c:pt>
                <c:pt idx="13">
                  <c:v>-45.916557093064</c:v>
                </c:pt>
                <c:pt idx="14">
                  <c:v>-48.891558523195016</c:v>
                </c:pt>
                <c:pt idx="15">
                  <c:v>-53.023009195305974</c:v>
                </c:pt>
                <c:pt idx="16">
                  <c:v>-54.038014024895006</c:v>
                </c:pt>
                <c:pt idx="17">
                  <c:v>-57.332341638774977</c:v>
                </c:pt>
                <c:pt idx="18">
                  <c:v>-64.140155402434004</c:v>
                </c:pt>
                <c:pt idx="19">
                  <c:v>-94.15826434932697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A-4CFB-8526-F358736048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Žďár nad Sázavou</c:v>
                </c:pt>
                <c:pt idx="1">
                  <c:v>Český Krumlov</c:v>
                </c:pt>
                <c:pt idx="2">
                  <c:v>Ústí nad Labem</c:v>
                </c:pt>
                <c:pt idx="3">
                  <c:v>Hodonín</c:v>
                </c:pt>
                <c:pt idx="4">
                  <c:v>Most</c:v>
                </c:pt>
                <c:pt idx="5">
                  <c:v>České Budějovice</c:v>
                </c:pt>
                <c:pt idx="6">
                  <c:v>Znojmo</c:v>
                </c:pt>
                <c:pt idx="7">
                  <c:v>Louny</c:v>
                </c:pt>
                <c:pt idx="8">
                  <c:v>Nový Jičín</c:v>
                </c:pt>
                <c:pt idx="9">
                  <c:v>Olomouc</c:v>
                </c:pt>
                <c:pt idx="10">
                  <c:v>Beroun</c:v>
                </c:pt>
                <c:pt idx="11">
                  <c:v>Jihlava</c:v>
                </c:pt>
                <c:pt idx="12">
                  <c:v>Vyškov</c:v>
                </c:pt>
                <c:pt idx="13">
                  <c:v>Zlín</c:v>
                </c:pt>
                <c:pt idx="14">
                  <c:v>Písek</c:v>
                </c:pt>
                <c:pt idx="15">
                  <c:v>Vsetín</c:v>
                </c:pt>
                <c:pt idx="16">
                  <c:v>Ostrava-město</c:v>
                </c:pt>
                <c:pt idx="17">
                  <c:v>Teplice</c:v>
                </c:pt>
                <c:pt idx="18">
                  <c:v>Blansko</c:v>
                </c:pt>
                <c:pt idx="19">
                  <c:v>Prachatice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</c:v>
                </c:pt>
                <c:pt idx="4">
                  <c:v>-1.7903820675329882</c:v>
                </c:pt>
                <c:pt idx="5">
                  <c:v>-7.6568505842180059</c:v>
                </c:pt>
                <c:pt idx="6">
                  <c:v>-10.494005299473002</c:v>
                </c:pt>
                <c:pt idx="7">
                  <c:v>-12.688745083111002</c:v>
                </c:pt>
                <c:pt idx="8">
                  <c:v>-21.111382333732024</c:v>
                </c:pt>
                <c:pt idx="9">
                  <c:v>-29.302847047632014</c:v>
                </c:pt>
                <c:pt idx="10">
                  <c:v>-30.507690041869012</c:v>
                </c:pt>
                <c:pt idx="11">
                  <c:v>-35.202590910690986</c:v>
                </c:pt>
                <c:pt idx="12">
                  <c:v>-36.844386649328015</c:v>
                </c:pt>
                <c:pt idx="13">
                  <c:v>-45.916557093064</c:v>
                </c:pt>
                <c:pt idx="14">
                  <c:v>-48.891558523195016</c:v>
                </c:pt>
                <c:pt idx="15">
                  <c:v>-53.023009195305974</c:v>
                </c:pt>
                <c:pt idx="16">
                  <c:v>-54.038014024895006</c:v>
                </c:pt>
                <c:pt idx="17">
                  <c:v>-57.332341638774977</c:v>
                </c:pt>
                <c:pt idx="18">
                  <c:v>-64.140155402434004</c:v>
                </c:pt>
                <c:pt idx="19">
                  <c:v>-94.15826434932697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2A-4CFB-8526-F358736048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Žďár nad Sázavou</c:v>
                </c:pt>
                <c:pt idx="1">
                  <c:v>Český Krumlov</c:v>
                </c:pt>
                <c:pt idx="2">
                  <c:v>Ústí nad Labem</c:v>
                </c:pt>
                <c:pt idx="3">
                  <c:v>Hodonín</c:v>
                </c:pt>
                <c:pt idx="4">
                  <c:v>Most</c:v>
                </c:pt>
                <c:pt idx="5">
                  <c:v>České Budějovice</c:v>
                </c:pt>
                <c:pt idx="6">
                  <c:v>Znojmo</c:v>
                </c:pt>
                <c:pt idx="7">
                  <c:v>Louny</c:v>
                </c:pt>
                <c:pt idx="8">
                  <c:v>Nový Jičín</c:v>
                </c:pt>
                <c:pt idx="9">
                  <c:v>Olomouc</c:v>
                </c:pt>
                <c:pt idx="10">
                  <c:v>Beroun</c:v>
                </c:pt>
                <c:pt idx="11">
                  <c:v>Jihlava</c:v>
                </c:pt>
                <c:pt idx="12">
                  <c:v>Vyškov</c:v>
                </c:pt>
                <c:pt idx="13">
                  <c:v>Zlín</c:v>
                </c:pt>
                <c:pt idx="14">
                  <c:v>Písek</c:v>
                </c:pt>
                <c:pt idx="15">
                  <c:v>Vsetín</c:v>
                </c:pt>
                <c:pt idx="16">
                  <c:v>Ostrava-město</c:v>
                </c:pt>
                <c:pt idx="17">
                  <c:v>Teplice</c:v>
                </c:pt>
                <c:pt idx="18">
                  <c:v>Blansko</c:v>
                </c:pt>
                <c:pt idx="19">
                  <c:v>Prachatice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14.387515022259009</c:v>
                </c:pt>
                <c:pt idx="1">
                  <c:v>12.996296055623986</c:v>
                </c:pt>
                <c:pt idx="2">
                  <c:v>10.055472691012</c:v>
                </c:pt>
                <c:pt idx="3">
                  <c:v>7.1455019065500096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2A-4CFB-8526-F35873604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52350320"/>
        <c:axId val="742896224"/>
      </c:barChart>
      <c:catAx>
        <c:axId val="752350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42896224"/>
        <c:crosses val="autoZero"/>
        <c:auto val="1"/>
        <c:lblAlgn val="ctr"/>
        <c:lblOffset val="100"/>
        <c:noMultiLvlLbl val="0"/>
      </c:catAx>
      <c:valAx>
        <c:axId val="742896224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5235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Sheet1!$A$1:$A$89</c:f>
              <c:numCache>
                <c:formatCode>m/d/yyyy</c:formatCode>
                <c:ptCount val="8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</c:numCache>
            </c:numRef>
          </c:cat>
          <c:val>
            <c:numRef>
              <c:f>Sheet1!$B$1:$B$89</c:f>
              <c:numCache>
                <c:formatCode>General</c:formatCode>
                <c:ptCount val="89"/>
                <c:pt idx="0">
                  <c:v>55035</c:v>
                </c:pt>
                <c:pt idx="1">
                  <c:v>33733</c:v>
                </c:pt>
                <c:pt idx="2">
                  <c:v>33065</c:v>
                </c:pt>
                <c:pt idx="3">
                  <c:v>33790</c:v>
                </c:pt>
                <c:pt idx="4">
                  <c:v>36441</c:v>
                </c:pt>
                <c:pt idx="5">
                  <c:v>17182</c:v>
                </c:pt>
                <c:pt idx="6">
                  <c:v>16727</c:v>
                </c:pt>
                <c:pt idx="7">
                  <c:v>55445</c:v>
                </c:pt>
                <c:pt idx="8">
                  <c:v>36849</c:v>
                </c:pt>
                <c:pt idx="9">
                  <c:v>35127</c:v>
                </c:pt>
                <c:pt idx="10">
                  <c:v>35412</c:v>
                </c:pt>
                <c:pt idx="11">
                  <c:v>40569</c:v>
                </c:pt>
                <c:pt idx="12">
                  <c:v>19473</c:v>
                </c:pt>
                <c:pt idx="13">
                  <c:v>20508</c:v>
                </c:pt>
                <c:pt idx="14">
                  <c:v>63462</c:v>
                </c:pt>
                <c:pt idx="15">
                  <c:v>44505</c:v>
                </c:pt>
                <c:pt idx="16">
                  <c:v>43202</c:v>
                </c:pt>
                <c:pt idx="17">
                  <c:v>44893</c:v>
                </c:pt>
                <c:pt idx="18">
                  <c:v>48907</c:v>
                </c:pt>
                <c:pt idx="19">
                  <c:v>21201</c:v>
                </c:pt>
                <c:pt idx="20">
                  <c:v>25389</c:v>
                </c:pt>
                <c:pt idx="21">
                  <c:v>74976</c:v>
                </c:pt>
                <c:pt idx="22">
                  <c:v>55981</c:v>
                </c:pt>
                <c:pt idx="23">
                  <c:v>56906</c:v>
                </c:pt>
                <c:pt idx="24">
                  <c:v>57222</c:v>
                </c:pt>
                <c:pt idx="25">
                  <c:v>60725</c:v>
                </c:pt>
                <c:pt idx="26">
                  <c:v>27232</c:v>
                </c:pt>
                <c:pt idx="27">
                  <c:v>28410</c:v>
                </c:pt>
                <c:pt idx="28">
                  <c:v>90989</c:v>
                </c:pt>
                <c:pt idx="29">
                  <c:v>70808</c:v>
                </c:pt>
                <c:pt idx="30">
                  <c:v>73645</c:v>
                </c:pt>
                <c:pt idx="31">
                  <c:v>87153</c:v>
                </c:pt>
                <c:pt idx="32">
                  <c:v>92295</c:v>
                </c:pt>
                <c:pt idx="33">
                  <c:v>35026</c:v>
                </c:pt>
                <c:pt idx="34">
                  <c:v>35385</c:v>
                </c:pt>
                <c:pt idx="35">
                  <c:v>165940</c:v>
                </c:pt>
                <c:pt idx="36">
                  <c:v>164247</c:v>
                </c:pt>
                <c:pt idx="37">
                  <c:v>166332</c:v>
                </c:pt>
                <c:pt idx="38">
                  <c:v>182854</c:v>
                </c:pt>
                <c:pt idx="39">
                  <c:v>154042</c:v>
                </c:pt>
                <c:pt idx="40">
                  <c:v>48623</c:v>
                </c:pt>
                <c:pt idx="41">
                  <c:v>51110</c:v>
                </c:pt>
                <c:pt idx="42">
                  <c:v>223307</c:v>
                </c:pt>
                <c:pt idx="43">
                  <c:v>190263</c:v>
                </c:pt>
                <c:pt idx="44">
                  <c:v>186113</c:v>
                </c:pt>
                <c:pt idx="45">
                  <c:v>183630</c:v>
                </c:pt>
                <c:pt idx="46">
                  <c:v>150702</c:v>
                </c:pt>
                <c:pt idx="47">
                  <c:v>47312</c:v>
                </c:pt>
                <c:pt idx="48">
                  <c:v>51133</c:v>
                </c:pt>
                <c:pt idx="49">
                  <c:v>241074</c:v>
                </c:pt>
                <c:pt idx="50">
                  <c:v>211857</c:v>
                </c:pt>
                <c:pt idx="51">
                  <c:v>199418</c:v>
                </c:pt>
                <c:pt idx="52">
                  <c:v>196530</c:v>
                </c:pt>
                <c:pt idx="53">
                  <c:v>152091</c:v>
                </c:pt>
                <c:pt idx="54">
                  <c:v>39339</c:v>
                </c:pt>
                <c:pt idx="55">
                  <c:v>44186</c:v>
                </c:pt>
                <c:pt idx="56">
                  <c:v>254691</c:v>
                </c:pt>
                <c:pt idx="57">
                  <c:v>211666</c:v>
                </c:pt>
                <c:pt idx="58">
                  <c:v>203931</c:v>
                </c:pt>
                <c:pt idx="59">
                  <c:v>232308</c:v>
                </c:pt>
                <c:pt idx="60">
                  <c:v>48970</c:v>
                </c:pt>
                <c:pt idx="61">
                  <c:v>34971</c:v>
                </c:pt>
                <c:pt idx="62">
                  <c:v>34886</c:v>
                </c:pt>
                <c:pt idx="63">
                  <c:v>52306</c:v>
                </c:pt>
                <c:pt idx="64">
                  <c:v>353048</c:v>
                </c:pt>
                <c:pt idx="65">
                  <c:v>236011</c:v>
                </c:pt>
                <c:pt idx="66">
                  <c:v>208934</c:v>
                </c:pt>
                <c:pt idx="67">
                  <c:v>147700</c:v>
                </c:pt>
                <c:pt idx="68">
                  <c:v>41181</c:v>
                </c:pt>
                <c:pt idx="69">
                  <c:v>52216</c:v>
                </c:pt>
                <c:pt idx="70">
                  <c:v>262999</c:v>
                </c:pt>
                <c:pt idx="71">
                  <c:v>231480</c:v>
                </c:pt>
                <c:pt idx="72">
                  <c:v>208038</c:v>
                </c:pt>
                <c:pt idx="73">
                  <c:v>204202</c:v>
                </c:pt>
                <c:pt idx="74">
                  <c:v>135744</c:v>
                </c:pt>
                <c:pt idx="75">
                  <c:v>39494</c:v>
                </c:pt>
                <c:pt idx="76">
                  <c:v>57365</c:v>
                </c:pt>
                <c:pt idx="77">
                  <c:v>262508</c:v>
                </c:pt>
                <c:pt idx="78">
                  <c:v>222114</c:v>
                </c:pt>
                <c:pt idx="79">
                  <c:v>200540</c:v>
                </c:pt>
                <c:pt idx="80">
                  <c:v>201231</c:v>
                </c:pt>
                <c:pt idx="81">
                  <c:v>137705</c:v>
                </c:pt>
                <c:pt idx="82">
                  <c:v>43110</c:v>
                </c:pt>
                <c:pt idx="83">
                  <c:v>52003</c:v>
                </c:pt>
                <c:pt idx="84">
                  <c:v>242914</c:v>
                </c:pt>
                <c:pt idx="85">
                  <c:v>205723</c:v>
                </c:pt>
                <c:pt idx="86">
                  <c:v>183503</c:v>
                </c:pt>
                <c:pt idx="87">
                  <c:v>176777</c:v>
                </c:pt>
                <c:pt idx="88">
                  <c:v>115500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Sheet1!$A$1:$A$89</c:f>
              <c:numCache>
                <c:formatCode>m/d/yyyy</c:formatCode>
                <c:ptCount val="89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</c:numCache>
            </c:numRef>
          </c:cat>
          <c:val>
            <c:numRef>
              <c:f>Sheet1!$B$1:$B$89</c:f>
              <c:numCache>
                <c:formatCode>General</c:formatCode>
                <c:ptCount val="89"/>
                <c:pt idx="0">
                  <c:v>27495</c:v>
                </c:pt>
                <c:pt idx="1">
                  <c:v>29984</c:v>
                </c:pt>
                <c:pt idx="2">
                  <c:v>31796</c:v>
                </c:pt>
                <c:pt idx="3">
                  <c:v>27744</c:v>
                </c:pt>
                <c:pt idx="4">
                  <c:v>31194</c:v>
                </c:pt>
                <c:pt idx="5">
                  <c:v>14899</c:v>
                </c:pt>
                <c:pt idx="6">
                  <c:v>7819</c:v>
                </c:pt>
                <c:pt idx="7">
                  <c:v>25605</c:v>
                </c:pt>
                <c:pt idx="8">
                  <c:v>31375</c:v>
                </c:pt>
                <c:pt idx="9">
                  <c:v>29928</c:v>
                </c:pt>
                <c:pt idx="10">
                  <c:v>28230</c:v>
                </c:pt>
                <c:pt idx="11">
                  <c:v>31058</c:v>
                </c:pt>
                <c:pt idx="12">
                  <c:v>16458</c:v>
                </c:pt>
                <c:pt idx="13">
                  <c:v>8388</c:v>
                </c:pt>
                <c:pt idx="14">
                  <c:v>29117</c:v>
                </c:pt>
                <c:pt idx="15">
                  <c:v>34541</c:v>
                </c:pt>
                <c:pt idx="16">
                  <c:v>32781</c:v>
                </c:pt>
                <c:pt idx="17">
                  <c:v>34073</c:v>
                </c:pt>
                <c:pt idx="18">
                  <c:v>37505</c:v>
                </c:pt>
                <c:pt idx="19">
                  <c:v>18806</c:v>
                </c:pt>
                <c:pt idx="20">
                  <c:v>9572</c:v>
                </c:pt>
                <c:pt idx="21">
                  <c:v>33899</c:v>
                </c:pt>
                <c:pt idx="22">
                  <c:v>40914</c:v>
                </c:pt>
                <c:pt idx="23">
                  <c:v>40169</c:v>
                </c:pt>
                <c:pt idx="24">
                  <c:v>39765</c:v>
                </c:pt>
                <c:pt idx="25">
                  <c:v>41855</c:v>
                </c:pt>
                <c:pt idx="26">
                  <c:v>23065</c:v>
                </c:pt>
                <c:pt idx="27">
                  <c:v>11706</c:v>
                </c:pt>
                <c:pt idx="28">
                  <c:v>35103</c:v>
                </c:pt>
                <c:pt idx="29">
                  <c:v>44561</c:v>
                </c:pt>
                <c:pt idx="30">
                  <c:v>41146</c:v>
                </c:pt>
                <c:pt idx="31">
                  <c:v>39854</c:v>
                </c:pt>
                <c:pt idx="32">
                  <c:v>42795</c:v>
                </c:pt>
                <c:pt idx="33">
                  <c:v>22005</c:v>
                </c:pt>
                <c:pt idx="34">
                  <c:v>11096</c:v>
                </c:pt>
                <c:pt idx="35">
                  <c:v>32804</c:v>
                </c:pt>
                <c:pt idx="36">
                  <c:v>39767</c:v>
                </c:pt>
                <c:pt idx="37">
                  <c:v>40974</c:v>
                </c:pt>
                <c:pt idx="38">
                  <c:v>35277</c:v>
                </c:pt>
                <c:pt idx="39">
                  <c:v>39756</c:v>
                </c:pt>
                <c:pt idx="40">
                  <c:v>17575</c:v>
                </c:pt>
                <c:pt idx="41">
                  <c:v>8271</c:v>
                </c:pt>
                <c:pt idx="42">
                  <c:v>33473</c:v>
                </c:pt>
                <c:pt idx="43">
                  <c:v>37363</c:v>
                </c:pt>
                <c:pt idx="44">
                  <c:v>34331</c:v>
                </c:pt>
                <c:pt idx="45">
                  <c:v>30842</c:v>
                </c:pt>
                <c:pt idx="46">
                  <c:v>32085</c:v>
                </c:pt>
                <c:pt idx="47">
                  <c:v>17104</c:v>
                </c:pt>
                <c:pt idx="48">
                  <c:v>7951</c:v>
                </c:pt>
                <c:pt idx="49">
                  <c:v>29594</c:v>
                </c:pt>
                <c:pt idx="50">
                  <c:v>33537</c:v>
                </c:pt>
                <c:pt idx="51">
                  <c:v>28209</c:v>
                </c:pt>
                <c:pt idx="52">
                  <c:v>27649</c:v>
                </c:pt>
                <c:pt idx="53">
                  <c:v>27101</c:v>
                </c:pt>
                <c:pt idx="54">
                  <c:v>12613</c:v>
                </c:pt>
                <c:pt idx="55">
                  <c:v>6308</c:v>
                </c:pt>
                <c:pt idx="56">
                  <c:v>26996</c:v>
                </c:pt>
                <c:pt idx="57">
                  <c:v>28964</c:v>
                </c:pt>
                <c:pt idx="58">
                  <c:v>26001</c:v>
                </c:pt>
                <c:pt idx="59">
                  <c:v>24831</c:v>
                </c:pt>
                <c:pt idx="60">
                  <c:v>14626</c:v>
                </c:pt>
                <c:pt idx="61">
                  <c:v>8373</c:v>
                </c:pt>
                <c:pt idx="62">
                  <c:v>7095</c:v>
                </c:pt>
                <c:pt idx="63">
                  <c:v>7596</c:v>
                </c:pt>
                <c:pt idx="64">
                  <c:v>25682</c:v>
                </c:pt>
                <c:pt idx="65">
                  <c:v>27789</c:v>
                </c:pt>
                <c:pt idx="66">
                  <c:v>22339</c:v>
                </c:pt>
                <c:pt idx="67">
                  <c:v>22710</c:v>
                </c:pt>
                <c:pt idx="68">
                  <c:v>11120</c:v>
                </c:pt>
                <c:pt idx="69">
                  <c:v>5860</c:v>
                </c:pt>
                <c:pt idx="70">
                  <c:v>21491</c:v>
                </c:pt>
                <c:pt idx="71">
                  <c:v>24169</c:v>
                </c:pt>
                <c:pt idx="72">
                  <c:v>20994</c:v>
                </c:pt>
                <c:pt idx="73">
                  <c:v>17482</c:v>
                </c:pt>
                <c:pt idx="74">
                  <c:v>19185</c:v>
                </c:pt>
                <c:pt idx="75">
                  <c:v>9756</c:v>
                </c:pt>
                <c:pt idx="76">
                  <c:v>6188</c:v>
                </c:pt>
                <c:pt idx="77">
                  <c:v>21597</c:v>
                </c:pt>
                <c:pt idx="78">
                  <c:v>22293</c:v>
                </c:pt>
                <c:pt idx="79">
                  <c:v>19216</c:v>
                </c:pt>
                <c:pt idx="80">
                  <c:v>18156</c:v>
                </c:pt>
                <c:pt idx="81">
                  <c:v>18040</c:v>
                </c:pt>
                <c:pt idx="82">
                  <c:v>9165</c:v>
                </c:pt>
                <c:pt idx="83">
                  <c:v>5399</c:v>
                </c:pt>
                <c:pt idx="84">
                  <c:v>20552</c:v>
                </c:pt>
                <c:pt idx="85">
                  <c:v>19878</c:v>
                </c:pt>
                <c:pt idx="86">
                  <c:v>19412</c:v>
                </c:pt>
                <c:pt idx="87">
                  <c:v>18424</c:v>
                </c:pt>
                <c:pt idx="88">
                  <c:v>18154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60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68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17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336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001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90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3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1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86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00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5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1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0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77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725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266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04380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3813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1797504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343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47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0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0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060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696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96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8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96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953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150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3742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108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8059655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0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941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6647909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89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48" r:id="rId6"/>
    <p:sldLayoutId id="2147483843" r:id="rId7"/>
    <p:sldLayoutId id="2147483844" r:id="rId8"/>
    <p:sldLayoutId id="2147483845" r:id="rId9"/>
    <p:sldLayoutId id="214748384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03.05.2021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4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5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19392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chart" Target="../charts/chart3.xml"/><Relationship Id="rId5" Type="http://schemas.openxmlformats.org/officeDocument/2006/relationships/slideLayout" Target="../slideLayouts/slideLayout35.xml"/><Relationship Id="rId4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28.emf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slideLayout" Target="../slideLayouts/slideLayout26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8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chart" Target="../charts/chart5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chart" Target="../charts/chart4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slideLayout" Target="../slideLayouts/slideLayout35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tags" Target="../tags/tag97.xml"/><Relationship Id="rId7" Type="http://schemas.openxmlformats.org/officeDocument/2006/relationships/chart" Target="../charts/chart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35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30.png"/><Relationship Id="rId5" Type="http://schemas.openxmlformats.org/officeDocument/2006/relationships/tags" Target="../tags/tag104.xml"/><Relationship Id="rId10" Type="http://schemas.openxmlformats.org/officeDocument/2006/relationships/slideLayout" Target="../slideLayouts/slideLayout35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10" Type="http://schemas.openxmlformats.org/officeDocument/2006/relationships/chart" Target="../charts/chart8.xml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10" Type="http://schemas.openxmlformats.org/officeDocument/2006/relationships/chart" Target="../charts/chart9.xml"/><Relationship Id="rId4" Type="http://schemas.openxmlformats.org/officeDocument/2006/relationships/tags" Target="../tags/tag121.xml"/><Relationship Id="rId9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26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9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chart" Target="../charts/chart11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7" Type="http://schemas.openxmlformats.org/officeDocument/2006/relationships/image" Target="../media/image33.emf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chart" Target="../charts/chart1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5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9" Type="http://schemas.openxmlformats.org/officeDocument/2006/relationships/chart" Target="../charts/char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chart" Target="../charts/chart15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slideLayout" Target="../slideLayouts/slideLayout3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chart" Target="../charts/char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179.xml"/><Relationship Id="rId10" Type="http://schemas.openxmlformats.org/officeDocument/2006/relationships/slideLayout" Target="../slideLayouts/slideLayout40.xml"/><Relationship Id="rId4" Type="http://schemas.openxmlformats.org/officeDocument/2006/relationships/tags" Target="../tags/tag178.xml"/><Relationship Id="rId9" Type="http://schemas.openxmlformats.org/officeDocument/2006/relationships/tags" Target="../tags/tag1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0.xml"/><Relationship Id="rId4" Type="http://schemas.openxmlformats.org/officeDocument/2006/relationships/tags" Target="../tags/tag1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9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94.xml"/><Relationship Id="rId7" Type="http://schemas.openxmlformats.org/officeDocument/2006/relationships/slideLayout" Target="../slideLayouts/slideLayout40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image" Target="../media/image14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1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17.png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image" Target="../media/image16.png"/><Relationship Id="rId10" Type="http://schemas.openxmlformats.org/officeDocument/2006/relationships/tags" Target="../tags/tag19.xml"/><Relationship Id="rId19" Type="http://schemas.openxmlformats.org/officeDocument/2006/relationships/slideLayout" Target="../slideLayouts/slideLayout46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3" Type="http://schemas.openxmlformats.org/officeDocument/2006/relationships/tags" Target="../tags/tag30.xml"/><Relationship Id="rId21" Type="http://schemas.openxmlformats.org/officeDocument/2006/relationships/image" Target="../media/image19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image" Target="../media/image1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22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21.png"/><Relationship Id="rId10" Type="http://schemas.openxmlformats.org/officeDocument/2006/relationships/tags" Target="../tags/tag37.xml"/><Relationship Id="rId19" Type="http://schemas.openxmlformats.org/officeDocument/2006/relationships/slideLayout" Target="../slideLayouts/slideLayout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image" Target="../media/image25.png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24.pn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23.pn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14.png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3. 5. </a:t>
            </a:r>
            <a:r>
              <a:rPr lang="cs-CZ" sz="4800" b="1" dirty="0"/>
              <a:t>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cs-CZ" dirty="0" smtClean="0"/>
              <a:t>3.5.</a:t>
            </a:r>
            <a:endParaRPr lang="cs-CZ" dirty="0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7004650" y="1115868"/>
            <a:ext cx="49860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regiony stále existují významné rozdíly, které stále odpovídají gradientu rostoucího rizika „západ -&gt; východ“ země.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mezinárodně používanou hranici 100 nových případů na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tis. obyvatel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dlouhodobě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klesly hodnoty v Karlovarském, Královéhradeckém a v Plzeňském kraji.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Těsně k dané hranici klesly hodnoty v Libereckém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Pardubickém kraji a dále v Praze.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Potenciálně rizikový je zejména kraj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Zlínský a dále kraj Jihočeský.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56337"/>
              </p:ext>
            </p:extLst>
          </p:nvPr>
        </p:nvGraphicFramePr>
        <p:xfrm>
          <a:off x="502569" y="1114338"/>
          <a:ext cx="6321311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8054">
                  <a:extLst>
                    <a:ext uri="{9D8B030D-6E8A-4147-A177-3AD203B41FA5}">
                      <a16:colId xmlns:a16="http://schemas.microsoft.com/office/drawing/2014/main" val="1787991355"/>
                    </a:ext>
                  </a:extLst>
                </a:gridCol>
                <a:gridCol w="1577858">
                  <a:extLst>
                    <a:ext uri="{9D8B030D-6E8A-4147-A177-3AD203B41FA5}">
                      <a16:colId xmlns:a16="http://schemas.microsoft.com/office/drawing/2014/main" val="2599438436"/>
                    </a:ext>
                  </a:extLst>
                </a:gridCol>
                <a:gridCol w="1945399">
                  <a:extLst>
                    <a:ext uri="{9D8B030D-6E8A-4147-A177-3AD203B41FA5}">
                      <a16:colId xmlns:a16="http://schemas.microsoft.com/office/drawing/2014/main" val="2317516597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Název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kraje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Denní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počet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nových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případů</a:t>
                      </a:r>
                      <a:r>
                        <a:rPr lang="en-US" sz="1600" b="1" dirty="0">
                          <a:effectLst/>
                        </a:rPr>
                        <a:t> (%)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7denní </a:t>
                      </a:r>
                      <a:r>
                        <a:rPr lang="en-US" sz="1600" b="1" dirty="0" err="1">
                          <a:effectLst/>
                        </a:rPr>
                        <a:t>počet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nových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případů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na</a:t>
                      </a:r>
                      <a:r>
                        <a:rPr lang="en-US" sz="1600" b="1" dirty="0">
                          <a:effectLst/>
                        </a:rPr>
                        <a:t> 100 tis. </a:t>
                      </a:r>
                      <a:r>
                        <a:rPr lang="en-US" sz="1600" b="1" dirty="0" err="1">
                          <a:effectLst/>
                        </a:rPr>
                        <a:t>obyv</a:t>
                      </a:r>
                      <a:r>
                        <a:rPr lang="en-US" sz="1600" b="1" dirty="0">
                          <a:effectLst/>
                        </a:rPr>
                        <a:t>.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3579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Moravskoslezský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69 (13.7 %)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160.4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09701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Jihomoravský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 (13.7 %)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138.8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566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Hlavní město Praha</a:t>
                      </a:r>
                      <a:endParaRPr lang="cs-CZ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68 (13.5 %)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103.7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11639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Středočeský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 (12.5 %)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112.3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8733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C00000"/>
                          </a:solidFill>
                          <a:effectLst/>
                        </a:rPr>
                        <a:t>Jihočeský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C00000"/>
                          </a:solidFill>
                          <a:effectLst/>
                        </a:rPr>
                        <a:t>kraj</a:t>
                      </a:r>
                      <a:endParaRPr lang="cs-CZ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47 (9.3 %)</a:t>
                      </a:r>
                      <a:endParaRPr lang="cs-CZ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</a:rPr>
                        <a:t>200.8</a:t>
                      </a:r>
                      <a:endParaRPr lang="cs-CZ" sz="1600" b="1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946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Ústecký kraj</a:t>
                      </a:r>
                      <a:endParaRPr lang="cs-CZ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 (8.7 %)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171.0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50399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Olomoucký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 (7.3 %)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157.0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64230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Liberecký kraj</a:t>
                      </a:r>
                      <a:endParaRPr lang="cs-CZ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 (6.0 %)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105.9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9204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Kraj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Vysočina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 (3.6 %)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189.5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54405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Královéhradecký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kraj</a:t>
                      </a:r>
                      <a:endParaRPr lang="cs-CZ" sz="16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FF"/>
                          </a:solidFill>
                          <a:effectLst/>
                        </a:rPr>
                        <a:t>16 (3.2 %)</a:t>
                      </a:r>
                      <a:endParaRPr lang="cs-CZ" sz="160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55.8</a:t>
                      </a:r>
                      <a:endParaRPr lang="cs-CZ" sz="16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25385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Pardubický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16 (3.2 %)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105.6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87677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Plzeňský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kraj</a:t>
                      </a:r>
                      <a:endParaRPr lang="cs-CZ" sz="16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13 (2.6 %)</a:t>
                      </a:r>
                      <a:endParaRPr lang="cs-CZ" sz="16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88.7</a:t>
                      </a:r>
                      <a:endParaRPr lang="cs-CZ" sz="16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52344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</a:rPr>
                        <a:t>Zlínský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</a:rPr>
                        <a:t>kraj</a:t>
                      </a:r>
                      <a:endParaRPr lang="cs-CZ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</a:rPr>
                        <a:t>11 (2.2 %)</a:t>
                      </a:r>
                      <a:endParaRPr lang="cs-CZ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</a:rPr>
                        <a:t>201.7</a:t>
                      </a:r>
                      <a:endParaRPr lang="cs-CZ" sz="16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75047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Karlovarský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FF"/>
                          </a:solidFill>
                          <a:effectLst/>
                        </a:rPr>
                        <a:t>kraj</a:t>
                      </a:r>
                      <a:endParaRPr lang="cs-CZ" sz="1600" b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1 (0.2 %)</a:t>
                      </a:r>
                      <a:endParaRPr lang="cs-CZ" sz="16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</a:rPr>
                        <a:t>53.6</a:t>
                      </a:r>
                      <a:endParaRPr lang="cs-CZ" sz="1600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5254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ČR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504 (100.0 %)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134.4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192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9" y="757652"/>
            <a:ext cx="11361420" cy="60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5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8406" y="4480848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</a:t>
            </a:r>
            <a:r>
              <a:rPr lang="cs-CZ" sz="2000" dirty="0">
                <a:latin typeface="+mn-lt"/>
              </a:rPr>
              <a:t>1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04568666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926685" y="1214698"/>
            <a:ext cx="57796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Hodnota reprodukčního čísla je &lt; 1 téměř ve všech regionech. Epidemie klesá, ale stále je v cca polovině regionů na vysokých hodnotách s potenciálem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 růstu. </a:t>
            </a:r>
            <a:endParaRPr kumimoji="0" lang="cs-CZ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Reprodukční číslo v KVK a KHK osciluje kolem hodnoty 1, v KVK</a:t>
            </a:r>
            <a:r>
              <a:rPr kumimoji="0" lang="cs-CZ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je nyní nad hodnotou 1. Jde o důsledek oscilace ve velmi malých počtech potvrzených případů doplněný zjištěním jednoho velkého lokálního clusteru (věznice).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42967" y="391930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Plzeňský kraj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06936" y="64600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65788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02265" y="63668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Karlovarský kraj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458445" y="389093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Královéhradecký kraj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662824" y="1042122"/>
            <a:ext cx="53771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krajích s velmi nízkými</a:t>
            </a: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počty nově potvrzených případů mohou některé ukazatele oscilovat v důsledku změn v nízkých počtech potvrzených případů.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KVK nyní takto registrujeme R &gt; 1, situace bude denně sledována.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226" y="934880"/>
            <a:ext cx="11027664" cy="58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3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dní: </a:t>
            </a:r>
            <a:br>
              <a:rPr lang="pl-PL" sz="2000" dirty="0">
                <a:latin typeface="+mn-lt"/>
              </a:rPr>
            </a:br>
            <a:r>
              <a:rPr lang="pl-PL" sz="2000" dirty="0">
                <a:latin typeface="+mn-lt"/>
              </a:rPr>
              <a:t>srovnání krajů k </a:t>
            </a:r>
            <a:r>
              <a:rPr lang="cs-CZ" sz="2000" dirty="0">
                <a:latin typeface="+mn-lt"/>
              </a:rPr>
              <a:t>1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4899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téměř ve všech regionech. Výjimkou je kraj Zlínský, který v tomto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ukazateli stagnuje. Zvýšené hodnoty vykazují kraje Jihočeský a Olomoucký.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1" y="830580"/>
            <a:ext cx="8698992" cy="60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Nově </a:t>
            </a:r>
            <a:r>
              <a:rPr lang="pl-PL" sz="2000" dirty="0" smtClean="0"/>
              <a:t>diagnostikovaní symptomatičtí pacienti za </a:t>
            </a:r>
            <a:r>
              <a:rPr lang="pl-PL" sz="2000" dirty="0"/>
              <a:t>7 dní na 100 000 obyvatel: </a:t>
            </a:r>
            <a:br>
              <a:rPr lang="pl-PL" sz="2000" dirty="0"/>
            </a:br>
            <a:r>
              <a:rPr lang="pl-PL" sz="2000" dirty="0"/>
              <a:t>srovnání krajů k </a:t>
            </a:r>
            <a:r>
              <a:rPr lang="cs-CZ" sz="2000" dirty="0"/>
              <a:t>1</a:t>
            </a:r>
            <a:r>
              <a:rPr lang="pl-PL" sz="2000" dirty="0"/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4747" y="853052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33483" y="7891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996648" y="846909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28205" y="78302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52409" y="840381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303016" y="7764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383911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61452662"/>
              </p:ext>
            </p:extLst>
          </p:nvPr>
        </p:nvGraphicFramePr>
        <p:xfrm>
          <a:off x="4614696" y="1146877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2312896"/>
              </p:ext>
            </p:extLst>
          </p:nvPr>
        </p:nvGraphicFramePr>
        <p:xfrm>
          <a:off x="224224" y="1146877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05930" y="2015013"/>
            <a:ext cx="34899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nově diagnostikovaných a symptomatických případů klesá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tomto indikátoru jsou patrné velké rozdíly mezi regiony. – Nejvyšší hodnota přetrvává ve Zlínském a dále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 Jihočeském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kraji.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98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en-US" sz="2000" dirty="0"/>
              <a:t>1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5622432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986542" y="1071694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11E87494-144D-41F5-A285-4B3722EAA69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92437587"/>
              </p:ext>
            </p:extLst>
          </p:nvPr>
        </p:nvGraphicFramePr>
        <p:xfrm>
          <a:off x="5028522" y="1439333"/>
          <a:ext cx="37931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8849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05930" y="2337743"/>
            <a:ext cx="34899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okresy s nejvyšší virovou zátěží v populaci přetrvávají zejména Zlín, Vsetín, Č. Budějovice a Prachatice.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baseline="0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všech těchto okresů ale zátěž postupně klesá v čase, hodnota R není vyšší než 1.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04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Okresy spadající s vysokými 7denními novými počty pozitivních a R</a:t>
            </a:r>
            <a:r>
              <a:rPr lang="en-US" dirty="0"/>
              <a:t>&lt;0.95</a:t>
            </a:r>
            <a:endParaRPr lang="cs-C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R≥0.95, ale </a:t>
            </a:r>
            <a:r>
              <a:rPr lang="en-US" dirty="0" err="1"/>
              <a:t>nespad</a:t>
            </a:r>
            <a:r>
              <a:rPr lang="cs-CZ" dirty="0"/>
              <a:t>á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cs-CZ" dirty="0"/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R≥0.95</a:t>
            </a:r>
            <a:r>
              <a:rPr lang="cs-CZ" b="1" dirty="0">
                <a:solidFill>
                  <a:srgbClr val="FF0000"/>
                </a:solidFill>
              </a:rPr>
              <a:t> a </a:t>
            </a:r>
            <a:r>
              <a:rPr lang="en-US" b="1" dirty="0" err="1">
                <a:solidFill>
                  <a:srgbClr val="FF0000"/>
                </a:solidFill>
              </a:rPr>
              <a:t>spad</a:t>
            </a:r>
            <a:r>
              <a:rPr lang="cs-CZ" b="1" dirty="0">
                <a:solidFill>
                  <a:srgbClr val="FF0000"/>
                </a:solidFill>
              </a:rPr>
              <a:t>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mezi</a:t>
            </a:r>
            <a:r>
              <a:rPr lang="cs-CZ" b="1" dirty="0">
                <a:solidFill>
                  <a:srgbClr val="FF0000"/>
                </a:solidFill>
              </a:rPr>
              <a:t> 20 okresů s nejvyššími 7denními novými počty pozitivních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18014367"/>
              </p:ext>
            </p:extLst>
          </p:nvPr>
        </p:nvGraphicFramePr>
        <p:xfrm>
          <a:off x="9545982" y="657225"/>
          <a:ext cx="1910022" cy="6200775"/>
        </p:xfrm>
        <a:graphic>
          <a:graphicData uri="http://schemas.openxmlformats.org/drawingml/2006/table">
            <a:tbl>
              <a:tblPr/>
              <a:tblGrid>
                <a:gridCol w="1910022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Nový Jičín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Písek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Vyškov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Teplice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Blansko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Karlovy Vary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Rychnov nad Kněžnou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Chomutov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Brno-město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Litoměřice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Jičín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2627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Strakonice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89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28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683466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703688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Ústí nad Labem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09614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Most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8541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Louny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52217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Hodonín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57206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2046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71658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1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Znojmo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726476"/>
                  </a:ext>
                </a:extLst>
              </a:tr>
            </a:tbl>
          </a:graphicData>
        </a:graphic>
      </p:graphicFrame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CB89801-1078-4BE9-9739-EBE8242C52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r="9909"/>
          <a:stretch/>
        </p:blipFill>
        <p:spPr>
          <a:xfrm>
            <a:off x="161925" y="710682"/>
            <a:ext cx="7760026" cy="4912772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5803528" y="1050369"/>
            <a:ext cx="3322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b="1" dirty="0" smtClean="0"/>
              <a:t>Hodnota R převýšila hranici 1,0 v okrese Karlovy Vary: jde o důsledek zachyceného lokálního ohniska (věznice)</a:t>
            </a:r>
            <a:endParaRPr lang="cs-CZ" sz="1400" b="1" dirty="0"/>
          </a:p>
        </p:txBody>
      </p:sp>
    </p:spTree>
    <p:extLst>
      <p:ext uri="{BB962C8B-B14F-4D97-AF65-F5344CB8AC3E}">
        <p14:creationId xmlns:p14="http://schemas.microsoft.com/office/powerpoint/2010/main" val="183687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131716" cy="576000"/>
          </a:xfrm>
        </p:spPr>
        <p:txBody>
          <a:bodyPr/>
          <a:lstStyle/>
          <a:p>
            <a:r>
              <a:rPr lang="cs-CZ" dirty="0"/>
              <a:t>Počet provedených a vykázaných AG testů v ČR 1. 2. – 30. </a:t>
            </a:r>
            <a:r>
              <a:rPr lang="en-US" dirty="0"/>
              <a:t>4</a:t>
            </a:r>
            <a:r>
              <a:rPr lang="cs-CZ" dirty="0"/>
              <a:t>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8941" y="807449"/>
            <a:ext cx="1088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AG testů silně narostl zejména po 1.3. 2021 a dále je v čase stabilní. </a:t>
            </a: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702359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740066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702359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702446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F816139-797E-4D7D-B7CA-C1D0C58F362B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821723" y="1368526"/>
          <a:ext cx="10515598" cy="1318260"/>
        </p:xfrm>
        <a:graphic>
          <a:graphicData uri="http://schemas.openxmlformats.org/drawingml/2006/table">
            <a:tbl>
              <a:tblPr/>
              <a:tblGrid>
                <a:gridCol w="784746">
                  <a:extLst>
                    <a:ext uri="{9D8B030D-6E8A-4147-A177-3AD203B41FA5}">
                      <a16:colId xmlns:a16="http://schemas.microsoft.com/office/drawing/2014/main" val="2858040347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277427838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89907185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660301241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07506679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93626236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415308399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28389790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15850058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65210019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08819173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300124037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981172171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129371197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485570029"/>
                    </a:ext>
                  </a:extLst>
                </a:gridCol>
              </a:tblGrid>
              <a:tr h="433977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41471"/>
                  </a:ext>
                </a:extLst>
              </a:tr>
              <a:tr h="240357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3.–2.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455309"/>
                  </a:ext>
                </a:extLst>
              </a:tr>
              <a:tr h="26706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147 870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152 551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162 266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160 137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145 647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75512"/>
                  </a:ext>
                </a:extLst>
              </a:tr>
              <a:tr h="2603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+3,2 %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+6,4 %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-9,0 %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6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5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2 000 denně. Stále klesá relativní pozitivita testů. Významný je i pokles nově nakažených potenciálně zranitelných skupin obyvatel. Reprodukční číslo osciluje mezi 0,70 – 0,90.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kategorií dětí i dospělých.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16003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789970" cy="576000"/>
          </a:xfrm>
        </p:spPr>
        <p:txBody>
          <a:bodyPr/>
          <a:lstStyle/>
          <a:p>
            <a:r>
              <a:rPr lang="cs-CZ" dirty="0"/>
              <a:t>Počet provedených a vykázaných PCR testů v ČR 1. 2. – 30. </a:t>
            </a:r>
            <a:r>
              <a:rPr lang="en-US" dirty="0"/>
              <a:t>4</a:t>
            </a:r>
            <a:r>
              <a:rPr lang="cs-CZ" dirty="0"/>
              <a:t>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2075" y="755977"/>
            <a:ext cx="1173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PCR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postupně klesá – klesají klinicky indikované testy. </a:t>
            </a: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628557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9F2C0711-8C50-4456-B704-D724440C868B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838203" y="1300807"/>
          <a:ext cx="10515594" cy="1318260"/>
        </p:xfrm>
        <a:graphic>
          <a:graphicData uri="http://schemas.openxmlformats.org/drawingml/2006/table">
            <a:tbl>
              <a:tblPr/>
              <a:tblGrid>
                <a:gridCol w="764109">
                  <a:extLst>
                    <a:ext uri="{9D8B030D-6E8A-4147-A177-3AD203B41FA5}">
                      <a16:colId xmlns:a16="http://schemas.microsoft.com/office/drawing/2014/main" val="2943782384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2443191312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330795336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1947145909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647294438"/>
                    </a:ext>
                  </a:extLst>
                </a:gridCol>
                <a:gridCol w="887822">
                  <a:extLst>
                    <a:ext uri="{9D8B030D-6E8A-4147-A177-3AD203B41FA5}">
                      <a16:colId xmlns:a16="http://schemas.microsoft.com/office/drawing/2014/main" val="1932661436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923486181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190087719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272375174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833856480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813885384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512162905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101902586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500996675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344922959"/>
                    </a:ext>
                  </a:extLst>
                </a:gridCol>
              </a:tblGrid>
              <a:tr h="42105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50285"/>
                  </a:ext>
                </a:extLst>
              </a:tr>
              <a:tr h="23320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3.–2.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44928"/>
                  </a:ext>
                </a:extLst>
              </a:tr>
              <a:tr h="259111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20 048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17 369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17 186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16 464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15 855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835683"/>
                  </a:ext>
                </a:extLst>
              </a:tr>
              <a:tr h="25263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-13,4 %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-4,2 %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-3,7 %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69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6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19199" y="2684353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598173" y="967356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diagnostické a klinické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F07F46-7045-427C-9ADC-47588E77D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96568"/>
              </p:ext>
            </p:extLst>
          </p:nvPr>
        </p:nvGraphicFramePr>
        <p:xfrm>
          <a:off x="1419199" y="557234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8" y="1494596"/>
            <a:ext cx="1101090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4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11622" y="2672030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839150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B06220A-C978-42FE-829E-A80C9671E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28089"/>
              </p:ext>
            </p:extLst>
          </p:nvPr>
        </p:nvGraphicFramePr>
        <p:xfrm>
          <a:off x="1386640" y="547114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52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Typologie pozitivních případů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65D85B-1235-470B-97CB-79FE65D6B769}"/>
              </a:ext>
            </a:extLst>
          </p:cNvPr>
          <p:cNvCxnSpPr/>
          <p:nvPr/>
        </p:nvCxnSpPr>
        <p:spPr>
          <a:xfrm>
            <a:off x="6053207" y="809564"/>
            <a:ext cx="11502" cy="470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07493F4D-3387-4744-BCEA-48B8A7FD59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832" y="547721"/>
          <a:ext cx="6043581" cy="5683390"/>
        </p:xfrm>
        <a:graphic>
          <a:graphicData uri="http://schemas.openxmlformats.org/drawingml/2006/table">
            <a:tbl>
              <a:tblPr/>
              <a:tblGrid>
                <a:gridCol w="74187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6932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9254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853133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02.05.2021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504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377 (74,8%)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183 (36,3%)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194 (38,5%)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127 (25,2%)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85 (16,9%)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42 (8,3%)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41" name="Skupina 40">
            <a:extLst>
              <a:ext uri="{FF2B5EF4-FFF2-40B4-BE49-F238E27FC236}">
                <a16:creationId xmlns:a16="http://schemas.microsoft.com/office/drawing/2014/main" id="{67E718B0-D805-4F0A-A2D9-973B2454D5C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4159" y="1743959"/>
            <a:ext cx="920978" cy="3914685"/>
            <a:chOff x="404159" y="1866838"/>
            <a:chExt cx="920978" cy="3351365"/>
          </a:xfrm>
        </p:grpSpPr>
        <p:cxnSp>
          <p:nvCxnSpPr>
            <p:cNvPr id="47" name="Connector: Elbow 27">
              <a:extLst>
                <a:ext uri="{FF2B5EF4-FFF2-40B4-BE49-F238E27FC236}">
                  <a16:creationId xmlns:a16="http://schemas.microsoft.com/office/drawing/2014/main" id="{EE1BC2F1-8FA3-4CB7-A65D-01605921EF18}"/>
                </a:ext>
              </a:extLst>
            </p:cNvPr>
            <p:cNvCxnSpPr>
              <a:cxnSpLocks/>
              <a:stCxn id="57" idx="2"/>
              <a:endCxn id="60" idx="2"/>
            </p:cNvCxnSpPr>
            <p:nvPr>
              <p:custDataLst>
                <p:tags r:id="rId8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Elbow 28">
              <a:extLst>
                <a:ext uri="{FF2B5EF4-FFF2-40B4-BE49-F238E27FC236}">
                  <a16:creationId xmlns:a16="http://schemas.microsoft.com/office/drawing/2014/main" id="{0A91E232-C7CE-4D15-916A-0461B3434166}"/>
                </a:ext>
              </a:extLst>
            </p:cNvPr>
            <p:cNvCxnSpPr>
              <a:cxnSpLocks/>
              <a:stCxn id="76" idx="2"/>
              <a:endCxn id="58" idx="2"/>
            </p:cNvCxnSpPr>
            <p:nvPr>
              <p:custDataLst>
                <p:tags r:id="rId9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29">
              <a:extLst>
                <a:ext uri="{FF2B5EF4-FFF2-40B4-BE49-F238E27FC236}">
                  <a16:creationId xmlns:a16="http://schemas.microsoft.com/office/drawing/2014/main" id="{51E69D21-290A-4C75-ABAF-6603101A1BDA}"/>
                </a:ext>
              </a:extLst>
            </p:cNvPr>
            <p:cNvCxnSpPr>
              <a:cxnSpLocks/>
              <a:stCxn id="76" idx="2"/>
              <a:endCxn id="59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30">
              <a:extLst>
                <a:ext uri="{FF2B5EF4-FFF2-40B4-BE49-F238E27FC236}">
                  <a16:creationId xmlns:a16="http://schemas.microsoft.com/office/drawing/2014/main" id="{D5A1B002-700B-428B-B6B2-7ABE2F7E2D5D}"/>
                </a:ext>
              </a:extLst>
            </p:cNvPr>
            <p:cNvCxnSpPr>
              <a:cxnSpLocks/>
              <a:stCxn id="60" idx="2"/>
              <a:endCxn id="74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31">
              <a:extLst>
                <a:ext uri="{FF2B5EF4-FFF2-40B4-BE49-F238E27FC236}">
                  <a16:creationId xmlns:a16="http://schemas.microsoft.com/office/drawing/2014/main" id="{41840207-9B3F-46F3-A2A0-72EA1C5F95FC}"/>
                </a:ext>
              </a:extLst>
            </p:cNvPr>
            <p:cNvCxnSpPr>
              <a:cxnSpLocks/>
              <a:stCxn id="60" idx="2"/>
              <a:endCxn id="75" idx="2"/>
            </p:cNvCxnSpPr>
            <p:nvPr>
              <p:custDataLst>
                <p:tags r:id="rId10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DEFCBE29-8A8A-403F-87FC-6E964EECF435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Oval 36">
              <a:extLst>
                <a:ext uri="{FF2B5EF4-FFF2-40B4-BE49-F238E27FC236}">
                  <a16:creationId xmlns:a16="http://schemas.microsoft.com/office/drawing/2014/main" id="{EFB45541-6952-4AB8-8984-D4903D966A5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Oval 37">
              <a:extLst>
                <a:ext uri="{FF2B5EF4-FFF2-40B4-BE49-F238E27FC236}">
                  <a16:creationId xmlns:a16="http://schemas.microsoft.com/office/drawing/2014/main" id="{2143FA77-D84E-4803-A4CF-57C6A2280DBC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2C16C17A-1A40-4E38-8341-353E1F4A8244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Oval 52">
              <a:extLst>
                <a:ext uri="{FF2B5EF4-FFF2-40B4-BE49-F238E27FC236}">
                  <a16:creationId xmlns:a16="http://schemas.microsoft.com/office/drawing/2014/main" id="{A6EDEF7D-BF1B-4696-8813-4124510BFD1D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Oval 53">
              <a:extLst>
                <a:ext uri="{FF2B5EF4-FFF2-40B4-BE49-F238E27FC236}">
                  <a16:creationId xmlns:a16="http://schemas.microsoft.com/office/drawing/2014/main" id="{43050E38-D6EA-4630-BC45-913F50C6A86D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Oval 54">
              <a:extLst>
                <a:ext uri="{FF2B5EF4-FFF2-40B4-BE49-F238E27FC236}">
                  <a16:creationId xmlns:a16="http://schemas.microsoft.com/office/drawing/2014/main" id="{D8240F72-BDE6-4A9E-9A16-AC6F7259A476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77" name="Connector: Elbow 55">
              <a:extLst>
                <a:ext uri="{FF2B5EF4-FFF2-40B4-BE49-F238E27FC236}">
                  <a16:creationId xmlns:a16="http://schemas.microsoft.com/office/drawing/2014/main" id="{A8588F7C-BDAF-43FA-851B-A355AA22B9BB}"/>
                </a:ext>
              </a:extLst>
            </p:cNvPr>
            <p:cNvCxnSpPr>
              <a:cxnSpLocks/>
              <a:stCxn id="57" idx="2"/>
              <a:endCxn id="76" idx="2"/>
            </p:cNvCxnSpPr>
            <p:nvPr>
              <p:custDataLst>
                <p:tags r:id="rId12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A2780AB0-EB42-498E-8E50-2D345ECFEC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12560" y="547721"/>
          <a:ext cx="5810430" cy="5683390"/>
        </p:xfrm>
        <a:graphic>
          <a:graphicData uri="http://schemas.openxmlformats.org/drawingml/2006/table">
            <a:tbl>
              <a:tblPr/>
              <a:tblGrid>
                <a:gridCol w="713254">
                  <a:extLst>
                    <a:ext uri="{9D8B030D-6E8A-4147-A177-3AD203B41FA5}">
                      <a16:colId xmlns:a16="http://schemas.microsoft.com/office/drawing/2014/main" val="2010222896"/>
                    </a:ext>
                  </a:extLst>
                </a:gridCol>
                <a:gridCol w="258930">
                  <a:extLst>
                    <a:ext uri="{9D8B030D-6E8A-4147-A177-3AD203B41FA5}">
                      <a16:colId xmlns:a16="http://schemas.microsoft.com/office/drawing/2014/main" val="2380497939"/>
                    </a:ext>
                  </a:extLst>
                </a:gridCol>
                <a:gridCol w="172339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  <a:gridCol w="4665907">
                  <a:extLst>
                    <a:ext uri="{9D8B030D-6E8A-4147-A177-3AD203B41FA5}">
                      <a16:colId xmlns:a16="http://schemas.microsoft.com/office/drawing/2014/main" val="2930962357"/>
                    </a:ext>
                  </a:extLst>
                </a:gridCol>
              </a:tblGrid>
              <a:tr h="568339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Období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83480"/>
                  </a:ext>
                </a:extLst>
              </a:tr>
              <a:tr h="5683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26.4.2021–2.5.2021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8555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14 375 nově pozitivních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9 066 nově pozitivních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11 913 (82,9%)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celkem N = 7 725 (85,2%)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PCR - symptomatičtí N = 4 618 (50,9%)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symptomatičtí N = 6 350 (44,2%)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N = 3 107 (34,3%)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PCR - asymptomatičtí N = 5 563 (38,7%)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celkem N = 2 462 (17,1%)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1 341 (14,8%)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symptomatičtí N = 1 244 (8,7%)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 - asymptomatičtí konfirmovaní PCR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68339"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1 218 (8,5%)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grpSp>
        <p:nvGrpSpPr>
          <p:cNvPr id="79" name="Skupina 78">
            <a:extLst>
              <a:ext uri="{FF2B5EF4-FFF2-40B4-BE49-F238E27FC236}">
                <a16:creationId xmlns:a16="http://schemas.microsoft.com/office/drawing/2014/main" id="{639E136A-D30A-4140-954C-C19293BC2CE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30887" y="1743959"/>
            <a:ext cx="920978" cy="3914685"/>
            <a:chOff x="404159" y="1866838"/>
            <a:chExt cx="920978" cy="3351365"/>
          </a:xfrm>
        </p:grpSpPr>
        <p:cxnSp>
          <p:nvCxnSpPr>
            <p:cNvPr id="80" name="Connector: Elbow 27">
              <a:extLst>
                <a:ext uri="{FF2B5EF4-FFF2-40B4-BE49-F238E27FC236}">
                  <a16:creationId xmlns:a16="http://schemas.microsoft.com/office/drawing/2014/main" id="{91C1328B-5EC4-4984-AE54-D72529F04D8A}"/>
                </a:ext>
              </a:extLst>
            </p:cNvPr>
            <p:cNvCxnSpPr>
              <a:cxnSpLocks/>
              <a:stCxn id="85" idx="2"/>
              <a:endCxn id="88" idx="2"/>
            </p:cNvCxnSpPr>
            <p:nvPr>
              <p:custDataLst>
                <p:tags r:id="rId3"/>
              </p:custDataLst>
            </p:nvPr>
          </p:nvCxnSpPr>
          <p:spPr>
            <a:xfrm rot="10800000" flipH="1" flipV="1">
              <a:off x="404159" y="1920837"/>
              <a:ext cx="332076" cy="2154059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28">
              <a:extLst>
                <a:ext uri="{FF2B5EF4-FFF2-40B4-BE49-F238E27FC236}">
                  <a16:creationId xmlns:a16="http://schemas.microsoft.com/office/drawing/2014/main" id="{84806C24-63B6-4D79-8858-483C23BF3F1A}"/>
                </a:ext>
              </a:extLst>
            </p:cNvPr>
            <p:cNvCxnSpPr>
              <a:cxnSpLocks/>
              <a:stCxn id="91" idx="2"/>
              <a:endCxn id="86" idx="2"/>
            </p:cNvCxnSpPr>
            <p:nvPr>
              <p:custDataLst>
                <p:tags r:id="rId4"/>
              </p:custDataLst>
            </p:nvPr>
          </p:nvCxnSpPr>
          <p:spPr>
            <a:xfrm rot="10800000" flipH="1" flipV="1">
              <a:off x="736235" y="2433231"/>
              <a:ext cx="480902" cy="553998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29">
              <a:extLst>
                <a:ext uri="{FF2B5EF4-FFF2-40B4-BE49-F238E27FC236}">
                  <a16:creationId xmlns:a16="http://schemas.microsoft.com/office/drawing/2014/main" id="{F1013AC1-B9AA-4FF4-8C53-5B9908B7853C}"/>
                </a:ext>
              </a:extLst>
            </p:cNvPr>
            <p:cNvCxnSpPr>
              <a:cxnSpLocks/>
              <a:stCxn id="91" idx="2"/>
              <a:endCxn id="87" idx="2"/>
            </p:cNvCxnSpPr>
            <p:nvPr/>
          </p:nvCxnSpPr>
          <p:spPr>
            <a:xfrm rot="10800000" flipH="1" flipV="1">
              <a:off x="736235" y="2433231"/>
              <a:ext cx="480902" cy="1097114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30">
              <a:extLst>
                <a:ext uri="{FF2B5EF4-FFF2-40B4-BE49-F238E27FC236}">
                  <a16:creationId xmlns:a16="http://schemas.microsoft.com/office/drawing/2014/main" id="{A21B547C-F9C9-46D9-BCC0-41AD6C84AB9F}"/>
                </a:ext>
              </a:extLst>
            </p:cNvPr>
            <p:cNvCxnSpPr>
              <a:cxnSpLocks/>
              <a:stCxn id="88" idx="2"/>
              <a:endCxn id="89" idx="2"/>
            </p:cNvCxnSpPr>
            <p:nvPr/>
          </p:nvCxnSpPr>
          <p:spPr>
            <a:xfrm rot="10800000" flipH="1" flipV="1">
              <a:off x="736235" y="4074896"/>
              <a:ext cx="480902" cy="559153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31">
              <a:extLst>
                <a:ext uri="{FF2B5EF4-FFF2-40B4-BE49-F238E27FC236}">
                  <a16:creationId xmlns:a16="http://schemas.microsoft.com/office/drawing/2014/main" id="{003A88B2-3C0F-43D6-9F0B-99ED057CFFDF}"/>
                </a:ext>
              </a:extLst>
            </p:cNvPr>
            <p:cNvCxnSpPr>
              <a:cxnSpLocks/>
              <a:stCxn id="88" idx="2"/>
              <a:endCxn id="90" idx="2"/>
            </p:cNvCxnSpPr>
            <p:nvPr>
              <p:custDataLst>
                <p:tags r:id="rId5"/>
              </p:custDataLst>
            </p:nvPr>
          </p:nvCxnSpPr>
          <p:spPr>
            <a:xfrm rot="10800000" flipH="1" flipV="1">
              <a:off x="736235" y="4074897"/>
              <a:ext cx="480902" cy="1089306"/>
            </a:xfrm>
            <a:prstGeom prst="bentConnector3">
              <a:avLst>
                <a:gd name="adj1" fmla="val -475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7">
              <a:extLst>
                <a:ext uri="{FF2B5EF4-FFF2-40B4-BE49-F238E27FC236}">
                  <a16:creationId xmlns:a16="http://schemas.microsoft.com/office/drawing/2014/main" id="{BF48724A-7AD3-46E1-A401-506D6A041F29}"/>
                </a:ext>
              </a:extLst>
            </p:cNvPr>
            <p:cNvSpPr/>
            <p:nvPr/>
          </p:nvSpPr>
          <p:spPr>
            <a:xfrm>
              <a:off x="404159" y="1866838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Oval 36">
              <a:extLst>
                <a:ext uri="{FF2B5EF4-FFF2-40B4-BE49-F238E27FC236}">
                  <a16:creationId xmlns:a16="http://schemas.microsoft.com/office/drawing/2014/main" id="{32F493A2-F954-4465-B965-8FA41B790D9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17137" y="2933229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Oval 37">
              <a:extLst>
                <a:ext uri="{FF2B5EF4-FFF2-40B4-BE49-F238E27FC236}">
                  <a16:creationId xmlns:a16="http://schemas.microsoft.com/office/drawing/2014/main" id="{4C157B5A-94C3-448B-9504-14EBE360ACBE}"/>
                </a:ext>
              </a:extLst>
            </p:cNvPr>
            <p:cNvSpPr/>
            <p:nvPr/>
          </p:nvSpPr>
          <p:spPr>
            <a:xfrm>
              <a:off x="1217137" y="3476345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0BC273FC-0A44-4F0D-B7B7-9B5BCDFD8BFF}"/>
                </a:ext>
              </a:extLst>
            </p:cNvPr>
            <p:cNvSpPr/>
            <p:nvPr/>
          </p:nvSpPr>
          <p:spPr>
            <a:xfrm>
              <a:off x="736235" y="4020897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9CE7D06A-3744-4936-8F28-021DA4338E97}"/>
                </a:ext>
              </a:extLst>
            </p:cNvPr>
            <p:cNvSpPr/>
            <p:nvPr/>
          </p:nvSpPr>
          <p:spPr>
            <a:xfrm>
              <a:off x="1217137" y="4580050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25671CAA-8F0D-4062-9FC4-45371CD47E82}"/>
                </a:ext>
              </a:extLst>
            </p:cNvPr>
            <p:cNvSpPr/>
            <p:nvPr/>
          </p:nvSpPr>
          <p:spPr>
            <a:xfrm>
              <a:off x="1217137" y="5110203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26385A48-87FF-4E74-8694-4B668BA32EDD}"/>
                </a:ext>
              </a:extLst>
            </p:cNvPr>
            <p:cNvSpPr/>
            <p:nvPr/>
          </p:nvSpPr>
          <p:spPr>
            <a:xfrm>
              <a:off x="736235" y="2379231"/>
              <a:ext cx="108000" cy="10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92" name="Connector: Elbow 55">
              <a:extLst>
                <a:ext uri="{FF2B5EF4-FFF2-40B4-BE49-F238E27FC236}">
                  <a16:creationId xmlns:a16="http://schemas.microsoft.com/office/drawing/2014/main" id="{0881EE64-CAF9-42AB-A77F-B8A602A5C626}"/>
                </a:ext>
              </a:extLst>
            </p:cNvPr>
            <p:cNvCxnSpPr>
              <a:cxnSpLocks/>
              <a:stCxn id="85" idx="2"/>
              <a:endCxn id="91" idx="2"/>
            </p:cNvCxnSpPr>
            <p:nvPr>
              <p:custDataLst>
                <p:tags r:id="rId7"/>
              </p:custDataLst>
            </p:nvPr>
          </p:nvCxnSpPr>
          <p:spPr>
            <a:xfrm rot="10800000" flipH="1" flipV="1">
              <a:off x="404159" y="1920837"/>
              <a:ext cx="332076" cy="512393"/>
            </a:xfrm>
            <a:prstGeom prst="bentConnector3">
              <a:avLst>
                <a:gd name="adj1" fmla="val -688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17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Počty testů dle indikace a účelu: 26. 4.–2. 5.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0" y="839635"/>
            <a:ext cx="11391900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Zátěž nemocnic klesá v důsledku klesajícího počtu nákaz zranitelných pacientů </a:t>
            </a:r>
          </a:p>
        </p:txBody>
      </p:sp>
    </p:spTree>
    <p:extLst>
      <p:ext uri="{BB962C8B-B14F-4D97-AF65-F5344CB8AC3E}">
        <p14:creationId xmlns:p14="http://schemas.microsoft.com/office/powerpoint/2010/main" val="3410247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/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53063" y="22149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46F8619C-C538-4515-8A87-3AAFD1CBF9E0}"/>
              </a:ext>
            </a:extLst>
          </p:cNvPr>
          <p:cNvGraphicFramePr>
            <a:graphicFrameLocks noGrp="1"/>
          </p:cNvGraphicFramePr>
          <p:nvPr/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778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1 984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4 389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Vysoký počet nově nakažených potenciálně zranitelných pacientů zvyšoval zátěž nemocnic. V posledním týdnu počty pacientů klesají. 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228665">
            <a:off x="11096993" y="4854039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16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C5747F8E-2DFE-46AF-BC66-E22B7CD0EB3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2 449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563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1F85685B-374C-4E16-8891-2921D3B486CB}"/>
              </a:ext>
            </a:extLst>
          </p:cNvPr>
          <p:cNvGraphicFramePr>
            <a:graphicFrameLocks noGrp="1"/>
          </p:cNvGraphicFramePr>
          <p:nvPr/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01.05.2021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6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8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F19E8777-E529-4D78-A385-53734F5DCF26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3.–2.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5 043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-13,8 %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39" y="2262902"/>
            <a:ext cx="11806428" cy="43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/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F1A43C80-A675-4E6B-9A4A-519FE17A605F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27. 3.–2.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1 582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1 351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307542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/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7ECCBA62-40CE-4066-9E7F-E76D93B65359}"/>
              </a:ext>
            </a:extLst>
          </p:cNvPr>
          <p:cNvGraphicFramePr>
            <a:graphicFrameLocks noGrp="1"/>
          </p:cNvGraphicFramePr>
          <p:nvPr/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 3.–3.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4.–10.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4.–17.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4.–24.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4.–1.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Šipka doprava 58">
            <a:extLst>
              <a:ext uri="{FF2B5EF4-FFF2-40B4-BE49-F238E27FC236}">
                <a16:creationId xmlns:a16="http://schemas.microsoft.com/office/drawing/2014/main" id="{F4560E84-2F4A-4BEA-BD3C-44D5B82984B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697074" flipV="1">
            <a:off x="11145324" y="5037652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318749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C00000"/>
                </a:solidFill>
              </a:rPr>
              <a:t>V populaci je stále relativně mnoho k nákaze vnímavých jedinců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C00000"/>
                </a:solidFill>
              </a:rPr>
              <a:t>(40 – 50%), kteří se mohou nakazit a epidemii obrátit zpět k růstu.</a:t>
            </a:r>
          </a:p>
          <a:p>
            <a:pPr lvl="0" algn="ctr">
              <a:defRPr/>
            </a:pPr>
            <a:endParaRPr lang="cs-CZ" sz="3200" b="1" dirty="0">
              <a:solidFill>
                <a:srgbClr val="C00000"/>
              </a:solidFill>
            </a:endParaRPr>
          </a:p>
          <a:p>
            <a:pPr lvl="0" algn="ctr">
              <a:defRPr/>
            </a:pPr>
            <a:r>
              <a:rPr lang="cs-CZ" sz="3200" b="1" dirty="0">
                <a:solidFill>
                  <a:srgbClr val="C00000"/>
                </a:solidFill>
              </a:rPr>
              <a:t> Zdravotní dopad tohoto potenciálního rizika bude postupně snižovat postupující vakcinace starších populačních skupin.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má i přes postupující vakcinaci v ČR stále potenciál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růstu,</a:t>
            </a:r>
            <a:r>
              <a:rPr kumimoji="0" lang="cs-CZ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riziko zejména v regionech: Zlínský, Ústecký, Jihočeský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99348" y="182626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8" y="548619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08877" y="3233618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675768" y="3233617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71082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2BB8491A-FBE1-4525-9D24-44ABA68E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3" y="1487839"/>
            <a:ext cx="8904000" cy="3816000"/>
          </a:xfrm>
          <a:prstGeom prst="rect">
            <a:avLst/>
          </a:prstGeom>
        </p:spPr>
      </p:pic>
      <p:sp>
        <p:nvSpPr>
          <p:cNvPr id="4" name="Nadpis 3">
            <a:extLst>
              <a:ext uri="{FF2B5EF4-FFF2-40B4-BE49-F238E27FC236}">
                <a16:creationId xmlns:a16="http://schemas.microsoft.com/office/drawing/2014/main" id="{BA9A5602-B2DD-4B9B-B804-B76208D95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2" y="2"/>
            <a:ext cx="7770039" cy="576000"/>
          </a:xfrm>
        </p:spPr>
        <p:txBody>
          <a:bodyPr/>
          <a:lstStyle/>
          <a:p>
            <a:r>
              <a:rPr lang="cs-CZ" dirty="0"/>
              <a:t>Struktura </a:t>
            </a:r>
            <a:r>
              <a:rPr lang="cs-CZ" dirty="0" err="1"/>
              <a:t>popualce</a:t>
            </a:r>
            <a:r>
              <a:rPr lang="cs-CZ" dirty="0"/>
              <a:t> z hlediska vnímavosti k infekci </a:t>
            </a:r>
          </a:p>
        </p:txBody>
      </p:sp>
      <p:graphicFrame>
        <p:nvGraphicFramePr>
          <p:cNvPr id="7" name="Tabulka 10">
            <a:extLst>
              <a:ext uri="{FF2B5EF4-FFF2-40B4-BE49-F238E27FC236}">
                <a16:creationId xmlns:a16="http://schemas.microsoft.com/office/drawing/2014/main" id="{C69C8526-CC5F-4C7B-99F2-F82550E6E1A4}"/>
              </a:ext>
            </a:extLst>
          </p:cNvPr>
          <p:cNvGraphicFramePr>
            <a:graphicFrameLocks noGrp="1"/>
          </p:cNvGraphicFramePr>
          <p:nvPr/>
        </p:nvGraphicFramePr>
        <p:xfrm>
          <a:off x="1786059" y="4560362"/>
          <a:ext cx="7824707" cy="27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337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711337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</a:tbl>
          </a:graphicData>
        </a:graphic>
      </p:graphicFrame>
      <p:sp>
        <p:nvSpPr>
          <p:cNvPr id="8" name="TextovéPole 7">
            <a:extLst>
              <a:ext uri="{FF2B5EF4-FFF2-40B4-BE49-F238E27FC236}">
                <a16:creationId xmlns:a16="http://schemas.microsoft.com/office/drawing/2014/main" id="{A8107364-C927-43EB-AC8E-A3312D63BD0C}"/>
              </a:ext>
            </a:extLst>
          </p:cNvPr>
          <p:cNvSpPr txBox="1"/>
          <p:nvPr/>
        </p:nvSpPr>
        <p:spPr>
          <a:xfrm>
            <a:off x="1622630" y="707702"/>
            <a:ext cx="813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Orientační odhad rozdělení stavů v populaci v čase (populační modely)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s maximální počty již infikovaných osob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73E4C5B4-A094-44CE-87BA-9F1B2A58F434}"/>
              </a:ext>
            </a:extLst>
          </p:cNvPr>
          <p:cNvSpPr txBox="1"/>
          <p:nvPr/>
        </p:nvSpPr>
        <p:spPr>
          <a:xfrm>
            <a:off x="8016311" y="4987928"/>
            <a:ext cx="348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Vakcinovaní včetně v minulosti infikovaných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920953" y="5423023"/>
            <a:ext cx="10109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 je stále relativně mnoho k nákaze vnímavých jedinců (40 – 50%), kteří se mohou nakazit a epidemii obrátit zpět k růstu. Zdravotní dopad tohoto potenciálního rizika bude postupně snižovat postupující vakcinace starších populačních skupin. </a:t>
            </a:r>
          </a:p>
        </p:txBody>
      </p:sp>
    </p:spTree>
    <p:extLst>
      <p:ext uri="{BB962C8B-B14F-4D97-AF65-F5344CB8AC3E}">
        <p14:creationId xmlns:p14="http://schemas.microsoft.com/office/powerpoint/2010/main" val="184625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142875" y="2735152"/>
            <a:ext cx="115614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Při pokračujícím vývoji lze celorepublikově dosáhnout hranice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7denního počtu nově potvrzených případů 100/100tis. </a:t>
            </a:r>
            <a:r>
              <a:rPr kumimoji="0" lang="cs-CZ" sz="32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obyv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. mezi 9.5. až 14.5. 2021. Celkovou situaci bude velmi ovlivňovat vývoj ve východních krajích republiky.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všech regionů klesá a rovněž pro další období lze očekávat pokles, který bude dále umocňován postupujícím očkováním.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99348" y="218246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47765" y="511664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0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extLst/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Modelov</a:t>
            </a:r>
            <a:r>
              <a:rPr lang="cs-CZ" dirty="0">
                <a:latin typeface="+mj-lt"/>
              </a:rPr>
              <a:t>é scénáře: </a:t>
            </a:r>
            <a:r>
              <a:rPr lang="cs-CZ" dirty="0" err="1">
                <a:latin typeface="+mj-lt"/>
              </a:rPr>
              <a:t>7denní</a:t>
            </a:r>
            <a:r>
              <a:rPr lang="cs-CZ" dirty="0">
                <a:latin typeface="+mj-lt"/>
              </a:rPr>
              <a:t> hodnoty na 100 tisíc obyvatel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485644" y="1173002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782825" y="1121195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2191937" y="102263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0,95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897192" y="117576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2191937" y="124785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0,85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897192" y="1399067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897192" y="1622373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2184080" y="1473077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27. 4.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D97E0517-3EC9-44C6-B315-D6D19D4240FA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(82 % pr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9DCD2B-EC27-47E9-B6A4-F6F1F3F1E16B}"/>
              </a:ext>
            </a:extLst>
          </p:cNvPr>
          <p:cNvSpPr txBox="1"/>
          <p:nvPr/>
        </p:nvSpPr>
        <p:spPr>
          <a:xfrm>
            <a:off x="11525360" y="4820098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30FE691E-C2BD-4B30-A169-AABD4604D046}"/>
              </a:ext>
            </a:extLst>
          </p:cNvPr>
          <p:cNvSpPr txBox="1"/>
          <p:nvPr/>
        </p:nvSpPr>
        <p:spPr>
          <a:xfrm>
            <a:off x="11525360" y="5242445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CB5EFCC-D0F1-494C-9551-8227F8750606}"/>
              </a:ext>
            </a:extLst>
          </p:cNvPr>
          <p:cNvSpPr txBox="1"/>
          <p:nvPr/>
        </p:nvSpPr>
        <p:spPr>
          <a:xfrm>
            <a:off x="10034632" y="964282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6. 6. 2021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324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F9D18DF-5F8D-4144-AF44-4F3BB83E5008}"/>
              </a:ext>
            </a:extLst>
          </p:cNvPr>
          <p:cNvSpPr txBox="1"/>
          <p:nvPr/>
        </p:nvSpPr>
        <p:spPr>
          <a:xfrm>
            <a:off x="7944179" y="964282"/>
            <a:ext cx="1945048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15. 5. 2021 </a:t>
            </a:r>
            <a:b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8458859" y="576002"/>
            <a:ext cx="297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  <a:endParaRPr kumimoji="0" lang="cs-CZ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ovéPole 23"/>
          <p:cNvSpPr txBox="1"/>
          <p:nvPr/>
        </p:nvSpPr>
        <p:spPr>
          <a:xfrm>
            <a:off x="5782825" y="2757913"/>
            <a:ext cx="592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Při pokračujícím vývoji lze celorepublikově dosáhnout hranice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7denního počtu nově potvrzených případů 100/100tis. </a:t>
            </a:r>
            <a:r>
              <a:rPr kumimoji="0" lang="cs-CZ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obyv</a:t>
            </a:r>
            <a:r>
              <a:rPr lang="cs-CZ" b="1" dirty="0" smtClean="0">
                <a:solidFill>
                  <a:srgbClr val="0000FF"/>
                </a:solidFill>
                <a:latin typeface="Calibri" panose="020F0502020204030204"/>
              </a:rPr>
              <a:t>. mezi 9.5. až 14.5. 2021. </a:t>
            </a: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09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Testy u dětí obecně</a:t>
            </a:r>
          </a:p>
          <a:p>
            <a:r>
              <a:rPr lang="cs-CZ" sz="4000" b="1" dirty="0"/>
              <a:t>Souhrnné výsledky testů ze škol </a:t>
            </a:r>
            <a:endParaRPr lang="cs-CZ" sz="4000" b="1" i="1" dirty="0"/>
          </a:p>
        </p:txBody>
      </p:sp>
    </p:spTree>
    <p:extLst>
      <p:ext uri="{BB962C8B-B14F-4D97-AF65-F5344CB8AC3E}">
        <p14:creationId xmlns:p14="http://schemas.microsoft.com/office/powerpoint/2010/main" val="1874016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8031269"/>
              </p:ext>
            </p:extLst>
          </p:nvPr>
        </p:nvGraphicFramePr>
        <p:xfrm>
          <a:off x="1392507" y="141162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026069" y="2019626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54407" y="1619642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52108" y="2085115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765968" y="263676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6519273" y="222349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5215" y="613076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Testování po 12.4. zastavilo pokles u dětí mladších než 11 let, nedochází ale k eskalaci a nárůstu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03700" y="2763492"/>
            <a:ext cx="211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postupný návrat nižších ročníků ZŠ, rotační systém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8962200" y="3477531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 flipV="1">
            <a:off x="1840209" y="5348377"/>
            <a:ext cx="8269949" cy="862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23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957950"/>
            <a:ext cx="7522234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</a:t>
            </a:r>
            <a:r>
              <a:rPr lang="en-US" sz="2000" dirty="0">
                <a:latin typeface="+mn-lt"/>
              </a:rPr>
              <a:t>1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5-11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17217795"/>
              </p:ext>
            </p:extLst>
          </p:nvPr>
        </p:nvGraphicFramePr>
        <p:xfrm>
          <a:off x="452837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25055724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917385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56009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096567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900945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021299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200481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182521" y="2071855"/>
            <a:ext cx="3923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Mírný nárůst počtu nově nakažených dětí ve věku 5 – 11 let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byl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mezi 13.4. a 26.4. registrován pouze ve Zlínském kraji.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 26.4. již došlo i v tomto kraji k poklesu zátěže. Počty nových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případů ale zůstávají v ZLK nadále vysoké (&gt; 200/100tis. dětí dané věkové kategorie), obdobné hodnoty hlásí i Jihočeský kraj. </a:t>
            </a:r>
            <a:endParaRPr kumimoji="0" lang="cs-CZ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kumimoji="0" lang="cs-CZ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většině ostatních krajů zátěž u dětí klesá. Určitá s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tagnace je v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těchto počtech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patrná </a:t>
            </a:r>
            <a:r>
              <a:rPr kumimoji="0" lang="cs-CZ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kumimoji="0" lang="cs-CZ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Středočeském kraji a v Praze. </a:t>
            </a:r>
            <a:endParaRPr kumimoji="0" lang="cs-CZ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66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ve školách – průběžné výsledky (dle CFA) II </a:t>
            </a: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63825" y="1187288"/>
          <a:ext cx="11657891" cy="2743200"/>
        </p:xfrm>
        <a:graphic>
          <a:graphicData uri="http://schemas.openxmlformats.org/drawingml/2006/table">
            <a:tbl>
              <a:tblPr/>
              <a:tblGrid>
                <a:gridCol w="1434913">
                  <a:extLst>
                    <a:ext uri="{9D8B030D-6E8A-4147-A177-3AD203B41FA5}">
                      <a16:colId xmlns:a16="http://schemas.microsoft.com/office/drawing/2014/main" val="661560722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2506814337"/>
                    </a:ext>
                  </a:extLst>
                </a:gridCol>
                <a:gridCol w="1461247">
                  <a:extLst>
                    <a:ext uri="{9D8B030D-6E8A-4147-A177-3AD203B41FA5}">
                      <a16:colId xmlns:a16="http://schemas.microsoft.com/office/drawing/2014/main" val="215986214"/>
                    </a:ext>
                  </a:extLst>
                </a:gridCol>
                <a:gridCol w="1756853">
                  <a:extLst>
                    <a:ext uri="{9D8B030D-6E8A-4147-A177-3AD203B41FA5}">
                      <a16:colId xmlns:a16="http://schemas.microsoft.com/office/drawing/2014/main" val="571367351"/>
                    </a:ext>
                  </a:extLst>
                </a:gridCol>
                <a:gridCol w="1575630">
                  <a:extLst>
                    <a:ext uri="{9D8B030D-6E8A-4147-A177-3AD203B41FA5}">
                      <a16:colId xmlns:a16="http://schemas.microsoft.com/office/drawing/2014/main" val="361299477"/>
                    </a:ext>
                  </a:extLst>
                </a:gridCol>
                <a:gridCol w="1611037">
                  <a:extLst>
                    <a:ext uri="{9D8B030D-6E8A-4147-A177-3AD203B41FA5}">
                      <a16:colId xmlns:a16="http://schemas.microsoft.com/office/drawing/2014/main" val="604021784"/>
                    </a:ext>
                  </a:extLst>
                </a:gridCol>
                <a:gridCol w="1847659">
                  <a:extLst>
                    <a:ext uri="{9D8B030D-6E8A-4147-A177-3AD203B41FA5}">
                      <a16:colId xmlns:a16="http://schemas.microsoft.com/office/drawing/2014/main" val="3985373225"/>
                    </a:ext>
                  </a:extLst>
                </a:gridCol>
                <a:gridCol w="321046">
                  <a:extLst>
                    <a:ext uri="{9D8B030D-6E8A-4147-A177-3AD203B41FA5}">
                      <a16:colId xmlns:a16="http://schemas.microsoft.com/office/drawing/2014/main" val="2540171068"/>
                    </a:ext>
                  </a:extLst>
                </a:gridCol>
              </a:tblGrid>
              <a:tr h="509394">
                <a:tc>
                  <a:txBody>
                    <a:bodyPr/>
                    <a:lstStyle/>
                    <a:p>
                      <a:pPr algn="ctr"/>
                      <a:endParaRPr lang="cs-CZ" dirty="0">
                        <a:effectLst/>
                      </a:endParaRPr>
                    </a:p>
                  </a:txBody>
                  <a:tcPr marL="44450" marR="4445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Testovaných </a:t>
                      </a:r>
                    </a:p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žáků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Pozitivních žáků 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Neprůkazných testů žáků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Testovaných zaměstnanců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Pozitivních zaměstnanců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tx1"/>
                          </a:solidFill>
                          <a:effectLst/>
                        </a:rPr>
                        <a:t>Neprůkazných testů zaměstnanců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68919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26.04.2021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431 787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8 915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130 358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919800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27.04.2021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45 633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10 643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06264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28.04.2021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46 487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076232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29.04.2021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399 837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6 812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88 758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769142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30.04.2021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30 105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5 515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93622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2 615 278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62 945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815 775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247501"/>
                  </a:ext>
                </a:extLst>
              </a:tr>
            </a:tbl>
          </a:graphicData>
        </a:graphic>
      </p:graphicFrame>
      <p:sp>
        <p:nvSpPr>
          <p:cNvPr id="3" name="TextovéPole 2"/>
          <p:cNvSpPr txBox="1"/>
          <p:nvPr>
            <p:custDataLst>
              <p:tags r:id="rId3"/>
            </p:custDataLst>
          </p:nvPr>
        </p:nvSpPr>
        <p:spPr>
          <a:xfrm>
            <a:off x="320620" y="4199262"/>
            <a:ext cx="1154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1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CELKOVÝ SOUHRN V DATECH </a:t>
            </a:r>
            <a:endParaRPr kumimoji="0" lang="cs-CZ" sz="2400" b="1" i="1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ovéPole 5"/>
          <p:cNvSpPr txBox="1"/>
          <p:nvPr>
            <p:custDataLst>
              <p:tags r:id="rId4"/>
            </p:custDataLst>
          </p:nvPr>
        </p:nvSpPr>
        <p:spPr>
          <a:xfrm>
            <a:off x="4236700" y="4905306"/>
            <a:ext cx="2111116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2615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1 206 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17920" y="5095933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5"/>
            </p:custDataLst>
          </p:nvPr>
        </p:nvSpPr>
        <p:spPr>
          <a:xfrm>
            <a:off x="8410091" y="4880599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46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6"/>
            </p:custDataLst>
          </p:nvPr>
        </p:nvSpPr>
        <p:spPr>
          <a:xfrm>
            <a:off x="589522" y="5011278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DĚTI</a:t>
            </a:r>
          </a:p>
        </p:txBody>
      </p:sp>
      <p:sp>
        <p:nvSpPr>
          <p:cNvPr id="11" name="TextovéPole 10"/>
          <p:cNvSpPr txBox="1"/>
          <p:nvPr>
            <p:custDataLst>
              <p:tags r:id="rId7"/>
            </p:custDataLst>
          </p:nvPr>
        </p:nvSpPr>
        <p:spPr>
          <a:xfrm>
            <a:off x="4236700" y="5954763"/>
            <a:ext cx="2111116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815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429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17920" y="6145390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8"/>
            </p:custDataLst>
          </p:nvPr>
        </p:nvSpPr>
        <p:spPr>
          <a:xfrm>
            <a:off x="8410091" y="5930056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53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589522" y="606073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0" y="648748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1.5.2021 13:35</a:t>
            </a:r>
          </a:p>
        </p:txBody>
      </p:sp>
    </p:spTree>
    <p:extLst>
      <p:ext uri="{BB962C8B-B14F-4D97-AF65-F5344CB8AC3E}">
        <p14:creationId xmlns:p14="http://schemas.microsoft.com/office/powerpoint/2010/main" val="1732907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ve školách – </a:t>
            </a:r>
            <a:r>
              <a:rPr lang="cs-CZ" sz="3000" dirty="0" smtClean="0"/>
              <a:t>souhrnné hodnocení </a:t>
            </a:r>
            <a:endParaRPr lang="cs-CZ" sz="3000" dirty="0"/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263825" y="1187288"/>
          <a:ext cx="11657891" cy="3372609"/>
        </p:xfrm>
        <a:graphic>
          <a:graphicData uri="http://schemas.openxmlformats.org/drawingml/2006/table">
            <a:tbl>
              <a:tblPr/>
              <a:tblGrid>
                <a:gridCol w="1434913">
                  <a:extLst>
                    <a:ext uri="{9D8B030D-6E8A-4147-A177-3AD203B41FA5}">
                      <a16:colId xmlns:a16="http://schemas.microsoft.com/office/drawing/2014/main" val="661560722"/>
                    </a:ext>
                  </a:extLst>
                </a:gridCol>
                <a:gridCol w="1649506">
                  <a:extLst>
                    <a:ext uri="{9D8B030D-6E8A-4147-A177-3AD203B41FA5}">
                      <a16:colId xmlns:a16="http://schemas.microsoft.com/office/drawing/2014/main" val="2506814337"/>
                    </a:ext>
                  </a:extLst>
                </a:gridCol>
                <a:gridCol w="1461247">
                  <a:extLst>
                    <a:ext uri="{9D8B030D-6E8A-4147-A177-3AD203B41FA5}">
                      <a16:colId xmlns:a16="http://schemas.microsoft.com/office/drawing/2014/main" val="215986214"/>
                    </a:ext>
                  </a:extLst>
                </a:gridCol>
                <a:gridCol w="1756853">
                  <a:extLst>
                    <a:ext uri="{9D8B030D-6E8A-4147-A177-3AD203B41FA5}">
                      <a16:colId xmlns:a16="http://schemas.microsoft.com/office/drawing/2014/main" val="571367351"/>
                    </a:ext>
                  </a:extLst>
                </a:gridCol>
                <a:gridCol w="1575630">
                  <a:extLst>
                    <a:ext uri="{9D8B030D-6E8A-4147-A177-3AD203B41FA5}">
                      <a16:colId xmlns:a16="http://schemas.microsoft.com/office/drawing/2014/main" val="361299477"/>
                    </a:ext>
                  </a:extLst>
                </a:gridCol>
                <a:gridCol w="1611037">
                  <a:extLst>
                    <a:ext uri="{9D8B030D-6E8A-4147-A177-3AD203B41FA5}">
                      <a16:colId xmlns:a16="http://schemas.microsoft.com/office/drawing/2014/main" val="604021784"/>
                    </a:ext>
                  </a:extLst>
                </a:gridCol>
                <a:gridCol w="1847659">
                  <a:extLst>
                    <a:ext uri="{9D8B030D-6E8A-4147-A177-3AD203B41FA5}">
                      <a16:colId xmlns:a16="http://schemas.microsoft.com/office/drawing/2014/main" val="3985373225"/>
                    </a:ext>
                  </a:extLst>
                </a:gridCol>
                <a:gridCol w="321046">
                  <a:extLst>
                    <a:ext uri="{9D8B030D-6E8A-4147-A177-3AD203B41FA5}">
                      <a16:colId xmlns:a16="http://schemas.microsoft.com/office/drawing/2014/main" val="2540171068"/>
                    </a:ext>
                  </a:extLst>
                </a:gridCol>
              </a:tblGrid>
              <a:tr h="509394">
                <a:tc rowSpan="2"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effectLst/>
                        </a:rPr>
                        <a:t>Hodnocený týden </a:t>
                      </a:r>
                      <a:endParaRPr lang="cs-CZ" b="1" dirty="0">
                        <a:effectLst/>
                      </a:endParaRPr>
                    </a:p>
                  </a:txBody>
                  <a:tcPr marL="44450" marR="4445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Žáci</a:t>
                      </a:r>
                      <a:endParaRPr lang="cs-CZ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Zaměstnanci </a:t>
                      </a:r>
                      <a:endParaRPr lang="cs-CZ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82023"/>
                  </a:ext>
                </a:extLst>
              </a:tr>
              <a:tr h="509394">
                <a:tc vMerge="1">
                  <a:txBody>
                    <a:bodyPr/>
                    <a:lstStyle/>
                    <a:p>
                      <a:pPr algn="ctr"/>
                      <a:endParaRPr lang="cs-CZ" dirty="0">
                        <a:effectLst/>
                      </a:endParaRPr>
                    </a:p>
                  </a:txBody>
                  <a:tcPr marL="44450" marR="4445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Záchyt v % provedených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Záchyt na 100tis.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% neprůkazných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Záchyt v % provedených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Záchyt na 100tis.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</a:p>
                    <a:p>
                      <a:pPr algn="ctr"/>
                      <a:r>
                        <a:rPr lang="cs-CZ" b="1" dirty="0" smtClean="0">
                          <a:solidFill>
                            <a:schemeClr val="tx1"/>
                          </a:solidFill>
                          <a:effectLst/>
                        </a:rPr>
                        <a:t>neprůkazných testů</a:t>
                      </a:r>
                      <a:endParaRPr lang="cs-CZ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668919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1</a:t>
                      </a:r>
                    </a:p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12.4. – 18.4.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0,042%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případů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0,059%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 případů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2,14%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919800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2</a:t>
                      </a:r>
                    </a:p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19.4.</a:t>
                      </a:r>
                      <a:r>
                        <a:rPr lang="cs-CZ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25.4.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0,048%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případů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2,46%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0,053%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případů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06264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Týden 3*</a:t>
                      </a:r>
                    </a:p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26.4. – 30.4.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0,047%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případů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0,045%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1,63%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076232"/>
                  </a:ext>
                </a:extLst>
              </a:tr>
              <a:tr h="336162"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0,046%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případů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2,41%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0,052%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případů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1,88%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247501"/>
                  </a:ext>
                </a:extLst>
              </a:tr>
            </a:tbl>
          </a:graphicData>
        </a:graphic>
      </p:graphicFrame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747481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1.5.2021 13:35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3825" y="4691927"/>
            <a:ext cx="482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K datu hodnocení nejsou dohlášeny výsledky za 1. – 2.5.</a:t>
            </a:r>
            <a:endParaRPr kumimoji="0" lang="cs-CZ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362658" y="5210354"/>
            <a:ext cx="1165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 smtClean="0">
                <a:solidFill>
                  <a:srgbClr val="C00000"/>
                </a:solidFill>
              </a:rPr>
              <a:t>V čase postupně klesá počet neprůkazných testů, jejich podíl na celku v posledním týdnu klesl pod 2%.</a:t>
            </a:r>
          </a:p>
          <a:p>
            <a:pPr algn="ctr"/>
            <a:endParaRPr lang="cs-CZ" b="1" dirty="0">
              <a:solidFill>
                <a:srgbClr val="C00000"/>
              </a:solidFill>
            </a:endParaRPr>
          </a:p>
          <a:p>
            <a:pPr algn="ctr"/>
            <a:r>
              <a:rPr lang="cs-CZ" b="1" dirty="0" smtClean="0">
                <a:solidFill>
                  <a:srgbClr val="C00000"/>
                </a:solidFill>
              </a:rPr>
              <a:t>Standardizovaná pozitivita testů je v čase stabilní, </a:t>
            </a:r>
          </a:p>
          <a:p>
            <a:pPr algn="ctr"/>
            <a:r>
              <a:rPr lang="cs-CZ" b="1" u="sng" dirty="0" smtClean="0">
                <a:solidFill>
                  <a:srgbClr val="C00000"/>
                </a:solidFill>
              </a:rPr>
              <a:t>je zachytáváno cca 50 potvrzených případů na 100 tis. testů</a:t>
            </a:r>
            <a:r>
              <a:rPr lang="cs-CZ" b="1" dirty="0" smtClean="0">
                <a:solidFill>
                  <a:srgbClr val="C00000"/>
                </a:solidFill>
              </a:rPr>
              <a:t>. </a:t>
            </a:r>
            <a:endParaRPr lang="cs-CZ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1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4136545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významněji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vliv očkování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47623" y="1883486"/>
            <a:ext cx="118205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Diagnostika založená pouze na AG testech přispívá u dětí ve věku 5 – 11 let k cca 2% celkových pozitivních záchytů. V této věkové kategorii dětí je očekávatelně zaznamenán významně nižší </a:t>
            </a:r>
            <a:r>
              <a:rPr kumimoji="0" lang="cs-CZ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stále klesající podíl </a:t>
            </a: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symptomatických pacientů než v celkové populaci, cca 35%. 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Všechny pozitivně potvrzené případy jsou šetřeny epidemiology na KHS. Tyto záznamy umožňují odlišit děti pravděpodobně nakažené v souvislosti se školní docházkou.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Pozitivní testy dětí navštěvujících školy jsou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naprosté většině verifikovány pomocí PCR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088513" y="310329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1176387" y="641010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92230" y="5177845"/>
            <a:ext cx="3648173" cy="113877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 sledované období bylo celkem zachyceno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3 828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 u dětí ve věku 5 – 11 let</a:t>
            </a:r>
          </a:p>
        </p:txBody>
      </p:sp>
      <p:sp>
        <p:nvSpPr>
          <p:cNvPr id="12" name="TextovéPole 11"/>
          <p:cNvSpPr txBox="1"/>
          <p:nvPr>
            <p:custDataLst>
              <p:tags r:id="rId3"/>
            </p:custDataLst>
          </p:nvPr>
        </p:nvSpPr>
        <p:spPr>
          <a:xfrm>
            <a:off x="4220172" y="5197442"/>
            <a:ext cx="3231823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Testy ve školách potvrdily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1 206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záchytů nákazy</a:t>
            </a:r>
          </a:p>
        </p:txBody>
      </p:sp>
      <p:sp>
        <p:nvSpPr>
          <p:cNvPr id="13" name="TextovéPole 12"/>
          <p:cNvSpPr txBox="1"/>
          <p:nvPr>
            <p:custDataLst>
              <p:tags r:id="rId4"/>
            </p:custDataLst>
          </p:nvPr>
        </p:nvSpPr>
        <p:spPr>
          <a:xfrm>
            <a:off x="7852528" y="5205031"/>
            <a:ext cx="433947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šetření indikovala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873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nákaz pravděpodobně souvisejících se školním kolektivem </a:t>
            </a:r>
          </a:p>
        </p:txBody>
      </p:sp>
      <p:sp>
        <p:nvSpPr>
          <p:cNvPr id="14" name="Šipka dolů 13"/>
          <p:cNvSpPr/>
          <p:nvPr/>
        </p:nvSpPr>
        <p:spPr>
          <a:xfrm>
            <a:off x="5060230" y="637239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Šipka dolů 14"/>
          <p:cNvSpPr/>
          <p:nvPr/>
        </p:nvSpPr>
        <p:spPr>
          <a:xfrm>
            <a:off x="9332143" y="637239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793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39452"/>
            <a:ext cx="12020549" cy="5760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cs-CZ" dirty="0" err="1"/>
              <a:t>ýsledky</a:t>
            </a:r>
            <a:r>
              <a:rPr lang="cs-CZ" dirty="0"/>
              <a:t> testů u dětí </a:t>
            </a:r>
            <a:r>
              <a:rPr lang="en-US" dirty="0"/>
              <a:t>5</a:t>
            </a:r>
            <a:r>
              <a:rPr lang="cs-CZ" dirty="0"/>
              <a:t>-1</a:t>
            </a:r>
            <a:r>
              <a:rPr lang="en-US" dirty="0"/>
              <a:t>1</a:t>
            </a:r>
            <a:r>
              <a:rPr lang="cs-CZ" dirty="0"/>
              <a:t> let mezi 12.4 - 30.4.2021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039B79-06AA-4C9C-BA1A-94BB207C83B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719486" y="1666835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3 828 nově pozitivních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3 655 (95,5%)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PCR - symptomatičtí N = 1 138 (29,7%)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2 517 (65,8%)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173 (4,5%)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N= 83 (2,2%)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90 (2,4%)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B51311-E616-4035-BAC8-793651F8ACF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3921" y="812382"/>
            <a:ext cx="5793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ozitivní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záchyty u dětí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12.4. – 30.4.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záchyty - 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populace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A08FF42-210A-4A89-A03B-1EC6C64692CE}"/>
              </a:ext>
            </a:extLst>
          </p:cNvPr>
          <p:cNvCxnSpPr>
            <a:cxnSpLocks/>
            <a:stCxn id="14" idx="2"/>
            <a:endCxn id="17" idx="2"/>
          </p:cNvCxnSpPr>
          <p:nvPr/>
        </p:nvCxnSpPr>
        <p:spPr>
          <a:xfrm rot="10800000" flipH="1" flipV="1">
            <a:off x="554989" y="1967970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C7FF066-57A7-4B99-9FF1-306469C9C859}"/>
              </a:ext>
            </a:extLst>
          </p:cNvPr>
          <p:cNvCxnSpPr>
            <a:cxnSpLocks/>
            <a:stCxn id="21" idx="2"/>
            <a:endCxn id="15" idx="2"/>
          </p:cNvCxnSpPr>
          <p:nvPr/>
        </p:nvCxnSpPr>
        <p:spPr>
          <a:xfrm rot="10800000" flipH="1" flipV="1">
            <a:off x="887065" y="2480364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81084D1-A7BD-43B7-966F-35F4CF8FBBBD}"/>
              </a:ext>
            </a:extLst>
          </p:cNvPr>
          <p:cNvCxnSpPr>
            <a:cxnSpLocks/>
            <a:stCxn id="21" idx="2"/>
            <a:endCxn id="16" idx="2"/>
          </p:cNvCxnSpPr>
          <p:nvPr/>
        </p:nvCxnSpPr>
        <p:spPr>
          <a:xfrm rot="10800000" flipH="1" flipV="1">
            <a:off x="887065" y="2480364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6CA2066-27E7-4D21-B597-D5CAAC07DFD5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0800000" flipH="1" flipV="1">
            <a:off x="887065" y="4122029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580044-DBFC-45B4-A9EE-89A4E1AA9644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10800000" flipH="1" flipV="1">
            <a:off x="887065" y="4122030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5328153-B054-4071-A98C-E2F0F016112A}"/>
              </a:ext>
            </a:extLst>
          </p:cNvPr>
          <p:cNvSpPr/>
          <p:nvPr/>
        </p:nvSpPr>
        <p:spPr>
          <a:xfrm>
            <a:off x="554989" y="191397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B8638-6E3A-4B4B-BD53-8C9DDA8C8C58}"/>
              </a:ext>
            </a:extLst>
          </p:cNvPr>
          <p:cNvSpPr/>
          <p:nvPr/>
        </p:nvSpPr>
        <p:spPr>
          <a:xfrm>
            <a:off x="1367967" y="2980362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EE83AC-EC6D-4604-BD16-6F1BA16B9963}"/>
              </a:ext>
            </a:extLst>
          </p:cNvPr>
          <p:cNvSpPr/>
          <p:nvPr/>
        </p:nvSpPr>
        <p:spPr>
          <a:xfrm>
            <a:off x="1367967" y="3523478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C9862B-01D5-4C9B-A3F9-16393B8A50A3}"/>
              </a:ext>
            </a:extLst>
          </p:cNvPr>
          <p:cNvSpPr/>
          <p:nvPr/>
        </p:nvSpPr>
        <p:spPr>
          <a:xfrm>
            <a:off x="887065" y="4068030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0962FAE-F9B1-482C-AFAF-F3E8378687CF}"/>
              </a:ext>
            </a:extLst>
          </p:cNvPr>
          <p:cNvSpPr/>
          <p:nvPr/>
        </p:nvSpPr>
        <p:spPr>
          <a:xfrm>
            <a:off x="1367967" y="462718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E98E2B-B223-49EE-9FDD-8C1E8C7B6895}"/>
              </a:ext>
            </a:extLst>
          </p:cNvPr>
          <p:cNvSpPr/>
          <p:nvPr/>
        </p:nvSpPr>
        <p:spPr>
          <a:xfrm>
            <a:off x="1367967" y="5157336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A11DF4-574C-49DF-ACA7-E8398FFAAFE4}"/>
              </a:ext>
            </a:extLst>
          </p:cNvPr>
          <p:cNvSpPr/>
          <p:nvPr/>
        </p:nvSpPr>
        <p:spPr>
          <a:xfrm>
            <a:off x="887065" y="2426364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1775E1-59DA-4A6F-A295-5D4DFA9B3EB1}"/>
              </a:ext>
            </a:extLst>
          </p:cNvPr>
          <p:cNvCxnSpPr>
            <a:cxnSpLocks/>
            <a:stCxn id="14" idx="2"/>
            <a:endCxn id="21" idx="2"/>
          </p:cNvCxnSpPr>
          <p:nvPr/>
        </p:nvCxnSpPr>
        <p:spPr>
          <a:xfrm rot="10800000" flipH="1" flipV="1">
            <a:off x="554989" y="1967970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FCD65A0-5873-4857-BF4E-14496FC5AB84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/>
          </p:nvPr>
        </p:nvGraphicFramePr>
        <p:xfrm>
          <a:off x="6522784" y="1666835"/>
          <a:ext cx="5500086" cy="4351344"/>
        </p:xfrm>
        <a:graphic>
          <a:graphicData uri="http://schemas.openxmlformats.org/drawingml/2006/table">
            <a:tbl>
              <a:tblPr/>
              <a:tblGrid>
                <a:gridCol w="5500086">
                  <a:extLst>
                    <a:ext uri="{9D8B030D-6E8A-4147-A177-3AD203B41FA5}">
                      <a16:colId xmlns:a16="http://schemas.microsoft.com/office/drawing/2014/main" val="1368412751"/>
                    </a:ext>
                  </a:extLst>
                </a:gridCol>
              </a:tblGrid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873 nově pozitivních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935836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PCR - celkem N = 858 (98,3%)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594139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PCR - symptomatičtí N = 269 (30,8%)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933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PCR - asymptomatičtí 589 (67,5%)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04263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AG - celkem N = 15 (1,7%)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04605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AG - symptomatičtí N= 3 (0,3%)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95331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AG - asymptomatičtí konfirmovaní PCR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76514"/>
                  </a:ext>
                </a:extLst>
              </a:tr>
              <a:tr h="543918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N = 12 (1,4%)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51552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EBEF2F5-AB47-4FCA-99E0-CF4FC2891E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967219" y="812382"/>
            <a:ext cx="5796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ozitivní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záchyty u dětí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12.4. – 30.4.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nákaza pravděpodobně ve škole*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BF932EB-B902-4811-A3F3-6DDDF237D021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 rot="10800000" flipH="1" flipV="1">
            <a:off x="6358287" y="1967970"/>
            <a:ext cx="332076" cy="2154059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11575C7-FE51-4E5C-BAFA-A111E6EBD5A6}"/>
              </a:ext>
            </a:extLst>
          </p:cNvPr>
          <p:cNvCxnSpPr>
            <a:cxnSpLocks/>
            <a:stCxn id="53" idx="2"/>
            <a:endCxn id="48" idx="2"/>
          </p:cNvCxnSpPr>
          <p:nvPr/>
        </p:nvCxnSpPr>
        <p:spPr>
          <a:xfrm rot="10800000" flipH="1" flipV="1">
            <a:off x="6690363" y="2480364"/>
            <a:ext cx="480902" cy="553998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FA1F7F8-16D4-4858-BCA8-9A302AF7A522}"/>
              </a:ext>
            </a:extLst>
          </p:cNvPr>
          <p:cNvCxnSpPr>
            <a:cxnSpLocks/>
            <a:stCxn id="53" idx="2"/>
            <a:endCxn id="49" idx="2"/>
          </p:cNvCxnSpPr>
          <p:nvPr/>
        </p:nvCxnSpPr>
        <p:spPr>
          <a:xfrm rot="10800000" flipH="1" flipV="1">
            <a:off x="6690363" y="2480364"/>
            <a:ext cx="480902" cy="1097114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FF9D491-E609-4E6C-8E85-9CA6F385FD5A}"/>
              </a:ext>
            </a:extLst>
          </p:cNvPr>
          <p:cNvCxnSpPr>
            <a:cxnSpLocks/>
            <a:stCxn id="50" idx="2"/>
            <a:endCxn id="51" idx="2"/>
          </p:cNvCxnSpPr>
          <p:nvPr/>
        </p:nvCxnSpPr>
        <p:spPr>
          <a:xfrm rot="10800000" flipH="1" flipV="1">
            <a:off x="6690363" y="4122029"/>
            <a:ext cx="480902" cy="559153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626E197-0824-45A8-B593-A89931ED9C58}"/>
              </a:ext>
            </a:extLst>
          </p:cNvPr>
          <p:cNvCxnSpPr>
            <a:cxnSpLocks/>
            <a:stCxn id="50" idx="2"/>
            <a:endCxn id="52" idx="2"/>
          </p:cNvCxnSpPr>
          <p:nvPr/>
        </p:nvCxnSpPr>
        <p:spPr>
          <a:xfrm rot="10800000" flipH="1" flipV="1">
            <a:off x="6690363" y="4122030"/>
            <a:ext cx="480902" cy="1089306"/>
          </a:xfrm>
          <a:prstGeom prst="bentConnector3">
            <a:avLst>
              <a:gd name="adj1" fmla="val -475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309DFE20-1CAE-4971-A08F-DBD502E8DEEE}"/>
              </a:ext>
            </a:extLst>
          </p:cNvPr>
          <p:cNvSpPr/>
          <p:nvPr/>
        </p:nvSpPr>
        <p:spPr>
          <a:xfrm>
            <a:off x="6358287" y="1913971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A457C35-A674-4C67-9256-A231FDB261A2}"/>
              </a:ext>
            </a:extLst>
          </p:cNvPr>
          <p:cNvSpPr/>
          <p:nvPr/>
        </p:nvSpPr>
        <p:spPr>
          <a:xfrm>
            <a:off x="7171265" y="2980362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F876611-9209-4AAB-B85E-5458C290562F}"/>
              </a:ext>
            </a:extLst>
          </p:cNvPr>
          <p:cNvSpPr/>
          <p:nvPr/>
        </p:nvSpPr>
        <p:spPr>
          <a:xfrm>
            <a:off x="7171265" y="3523478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9B7EAB-5520-410B-91BC-002D2FB8118A}"/>
              </a:ext>
            </a:extLst>
          </p:cNvPr>
          <p:cNvSpPr/>
          <p:nvPr/>
        </p:nvSpPr>
        <p:spPr>
          <a:xfrm>
            <a:off x="6690363" y="4068030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94490D-1E26-4D77-86B6-29DF0CE78D61}"/>
              </a:ext>
            </a:extLst>
          </p:cNvPr>
          <p:cNvSpPr/>
          <p:nvPr/>
        </p:nvSpPr>
        <p:spPr>
          <a:xfrm>
            <a:off x="7171265" y="4627183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643EDF7-BE0D-42CE-87AE-45C6C4EBB8DA}"/>
              </a:ext>
            </a:extLst>
          </p:cNvPr>
          <p:cNvSpPr/>
          <p:nvPr/>
        </p:nvSpPr>
        <p:spPr>
          <a:xfrm>
            <a:off x="7171265" y="5157336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2A0847-F895-4FF7-B901-5DCDFBBF5405}"/>
              </a:ext>
            </a:extLst>
          </p:cNvPr>
          <p:cNvSpPr/>
          <p:nvPr/>
        </p:nvSpPr>
        <p:spPr>
          <a:xfrm>
            <a:off x="6690363" y="2426364"/>
            <a:ext cx="108000" cy="10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D4B96BC-E68B-450D-A497-DAE9BBF44946}"/>
              </a:ext>
            </a:extLst>
          </p:cNvPr>
          <p:cNvCxnSpPr>
            <a:cxnSpLocks/>
            <a:stCxn id="47" idx="2"/>
            <a:endCxn id="53" idx="2"/>
          </p:cNvCxnSpPr>
          <p:nvPr/>
        </p:nvCxnSpPr>
        <p:spPr>
          <a:xfrm rot="10800000" flipH="1" flipV="1">
            <a:off x="6358287" y="1967970"/>
            <a:ext cx="332076" cy="512393"/>
          </a:xfrm>
          <a:prstGeom prst="bentConnector3">
            <a:avLst>
              <a:gd name="adj1" fmla="val -68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E68DE3-BFFF-4AA9-BAF8-7CE564507B2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58286" y="6139399"/>
            <a:ext cx="5318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Při epidemickém šetření KHS je potvrzen kolektiv ŠKOLA, v trasování jde o primární případy (děti nejsou uvedeny jako kontakt jiného pozitivního případu)</a:t>
            </a:r>
          </a:p>
        </p:txBody>
      </p:sp>
    </p:spTree>
    <p:extLst>
      <p:ext uri="{BB962C8B-B14F-4D97-AF65-F5344CB8AC3E}">
        <p14:creationId xmlns:p14="http://schemas.microsoft.com/office/powerpoint/2010/main" val="3273306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660460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pozitivních na 100 testů v dané věkové skupině za dané časové období (suma za celý časový úsek)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22" y="707360"/>
            <a:ext cx="10849356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24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47" y="2069359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cs-CZ" sz="6000" b="1" dirty="0">
                <a:latin typeface="+mn-lt"/>
              </a:rPr>
              <a:t>DĚKUJI ZA POZORNOST</a:t>
            </a:r>
            <a:endParaRPr lang="en-CZ" sz="6000" b="1" dirty="0"/>
          </a:p>
        </p:txBody>
      </p:sp>
    </p:spTree>
    <p:extLst>
      <p:ext uri="{BB962C8B-B14F-4D97-AF65-F5344CB8AC3E}">
        <p14:creationId xmlns:p14="http://schemas.microsoft.com/office/powerpoint/2010/main" val="51715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okresech</a:t>
            </a:r>
            <a:endParaRPr lang="cs-CZ" u="sng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069804" y="3098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Picture 3" descr="Map&#10;&#10;Description automatically generated">
            <a:extLst>
              <a:ext uri="{FF2B5EF4-FFF2-40B4-BE49-F238E27FC236}">
                <a16:creationId xmlns:a16="http://schemas.microsoft.com/office/drawing/2014/main" id="{552BC8D4-27CE-4092-8897-D8E08773359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5" r="20396"/>
          <a:stretch/>
        </p:blipFill>
        <p:spPr>
          <a:xfrm>
            <a:off x="3726318" y="1207382"/>
            <a:ext cx="3472173" cy="2176655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pic>
        <p:nvPicPr>
          <p:cNvPr id="26" name="Picture 2" descr="Map&#10;&#10;Description automatically generated">
            <a:extLst>
              <a:ext uri="{FF2B5EF4-FFF2-40B4-BE49-F238E27FC236}">
                <a16:creationId xmlns:a16="http://schemas.microsoft.com/office/drawing/2014/main" id="{2BF8348F-2FD1-41EE-84CE-5378A7AF724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10074"/>
          <a:stretch/>
        </p:blipFill>
        <p:spPr>
          <a:xfrm>
            <a:off x="66017" y="1255139"/>
            <a:ext cx="3476834" cy="2176655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12A884A8-D5AF-4D40-B54F-5F8ECA0140A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21226"/>
          <a:stretch/>
        </p:blipFill>
        <p:spPr>
          <a:xfrm>
            <a:off x="7205395" y="1271794"/>
            <a:ext cx="3379102" cy="2160000"/>
          </a:xfrm>
          <a:prstGeom prst="rect">
            <a:avLst/>
          </a:prstGeom>
        </p:spPr>
      </p:pic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4C76C06-4C5D-41C5-AF3A-B5155F344399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0" r="20025"/>
          <a:stretch/>
        </p:blipFill>
        <p:spPr>
          <a:xfrm>
            <a:off x="407407" y="4457865"/>
            <a:ext cx="3499763" cy="2160000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7719471" y="4335472"/>
            <a:ext cx="320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dlouhodobě klesá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 všech regionech. Všechny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týdenní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počtu potvrzených případů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rozsahu cca </a:t>
            </a:r>
          </a:p>
          <a:p>
            <a:pPr lvl="0"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– 15% </a:t>
            </a:r>
            <a:r>
              <a:rPr lang="cs-CZ" sz="2000" b="1" dirty="0">
                <a:solidFill>
                  <a:prstClr val="black"/>
                </a:solidFill>
              </a:rPr>
              <a:t>až – 20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6F086-4004-4ECE-A273-2D25F22FD74E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399698" y="382373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0FA2F51A-4265-4711-9A3A-3BEEF349E933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r="10631"/>
          <a:stretch/>
        </p:blipFill>
        <p:spPr>
          <a:xfrm>
            <a:off x="4018304" y="4427839"/>
            <a:ext cx="33709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kraj</a:t>
            </a:r>
            <a:r>
              <a:rPr lang="cs-CZ" u="sng" dirty="0" err="1"/>
              <a:t>ích</a:t>
            </a:r>
            <a:endParaRPr lang="cs-CZ" u="sng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069804" y="3098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7614539" y="4397991"/>
            <a:ext cx="320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000" b="1" dirty="0">
                <a:solidFill>
                  <a:prstClr val="black"/>
                </a:solidFill>
              </a:rPr>
              <a:t>Virová zátěž dlouhodobě klesá ve všech regionech. Všechny kraje týdenní pokles počtu potvrzených případů v rozsahu cca </a:t>
            </a:r>
          </a:p>
          <a:p>
            <a:pPr lvl="0">
              <a:defRPr/>
            </a:pPr>
            <a:r>
              <a:rPr lang="cs-CZ" sz="2000" b="1" dirty="0">
                <a:solidFill>
                  <a:prstClr val="black"/>
                </a:solidFill>
              </a:rPr>
              <a:t>– 15% až – 20%.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1517C-7038-4BC9-930D-B1411AB3D21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399698" y="382373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ED6F4794-1A0A-432F-AC65-012F740C3D5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10351"/>
          <a:stretch/>
        </p:blipFill>
        <p:spPr>
          <a:xfrm>
            <a:off x="136733" y="1277226"/>
            <a:ext cx="3397120" cy="2160000"/>
          </a:xfrm>
          <a:prstGeom prst="rect">
            <a:avLst/>
          </a:prstGeom>
        </p:spPr>
      </p:pic>
      <p:pic>
        <p:nvPicPr>
          <p:cNvPr id="32" name="Picture 31" descr="Map&#10;&#10;Description automatically generated">
            <a:extLst>
              <a:ext uri="{FF2B5EF4-FFF2-40B4-BE49-F238E27FC236}">
                <a16:creationId xmlns:a16="http://schemas.microsoft.com/office/drawing/2014/main" id="{BB1EFEE6-2C8C-4163-9CA4-75E8A3F322B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420"/>
          <a:stretch/>
        </p:blipFill>
        <p:spPr>
          <a:xfrm>
            <a:off x="3741317" y="1207382"/>
            <a:ext cx="3399965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1F78B01D-AAA9-42FF-99FC-067A5452638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r="10280"/>
          <a:stretch/>
        </p:blipFill>
        <p:spPr>
          <a:xfrm>
            <a:off x="7348746" y="1207382"/>
            <a:ext cx="3391430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185B2006-1156-429E-9A6D-FF104F827E3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351"/>
          <a:stretch/>
        </p:blipFill>
        <p:spPr>
          <a:xfrm>
            <a:off x="133888" y="4299516"/>
            <a:ext cx="3399965" cy="2160000"/>
          </a:xfrm>
          <a:prstGeom prst="rect">
            <a:avLst/>
          </a:prstGeom>
        </p:spPr>
      </p:pic>
      <p:pic>
        <p:nvPicPr>
          <p:cNvPr id="38" name="Picture 37" descr="Map&#10;&#10;Description automatically generated">
            <a:extLst>
              <a:ext uri="{FF2B5EF4-FFF2-40B4-BE49-F238E27FC236}">
                <a16:creationId xmlns:a16="http://schemas.microsoft.com/office/drawing/2014/main" id="{5A36923A-E7B9-4262-A0E5-9A92F80019F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9695"/>
          <a:stretch/>
        </p:blipFill>
        <p:spPr>
          <a:xfrm>
            <a:off x="3743978" y="4260620"/>
            <a:ext cx="34379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1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28575" y="1910183"/>
            <a:ext cx="119103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Nejrychleji epidemie zpomaluje v krajích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KVK, KHK a PZK, těsně k hranici 7denní incidence klesá Praha a dále kraje LBK a PAK.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detailnějším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škálování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patrné, že určité oblasti KVK a KHK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již klesly pod hranici 7denního počtu potvrzených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případů 50/100tis. obyv.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stále přetrvávají značné rozdíly</a:t>
            </a: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27151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088513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09867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 –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7614539" y="4397991"/>
            <a:ext cx="3200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2000" b="1" dirty="0">
                <a:solidFill>
                  <a:prstClr val="black"/>
                </a:solidFill>
              </a:rPr>
              <a:t>Virová zátěž dlouhodobě klesá ve všech regionech. Všechny kraje týdenní pokles počtu potvrzených případů v rozsahu cca </a:t>
            </a:r>
          </a:p>
          <a:p>
            <a:pPr lvl="0">
              <a:defRPr/>
            </a:pPr>
            <a:r>
              <a:rPr lang="cs-CZ" sz="2000" b="1" dirty="0">
                <a:solidFill>
                  <a:prstClr val="black"/>
                </a:solidFill>
              </a:rPr>
              <a:t>– 15% až – 20%.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30047" y="291867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069803" y="28547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&lt;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9A5A85-02BB-4360-A083-DF894E23F6B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399698" y="382373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242FD362-1BE1-449A-90F2-F2D73360B4D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25421" y="1269000"/>
            <a:ext cx="3408594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A098708D-3CF6-46C6-892B-DBE5B934C98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138"/>
          <a:stretch/>
        </p:blipFill>
        <p:spPr>
          <a:xfrm>
            <a:off x="3493771" y="1277226"/>
            <a:ext cx="3411439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A41A144F-BB34-4D14-A657-83516FD11406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10138"/>
          <a:stretch/>
        </p:blipFill>
        <p:spPr>
          <a:xfrm>
            <a:off x="7042943" y="1277226"/>
            <a:ext cx="3394368" cy="2160000"/>
          </a:xfrm>
          <a:prstGeom prst="rect">
            <a:avLst/>
          </a:prstGeom>
        </p:spPr>
      </p:pic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58C29F3E-6DC8-41AC-9E38-6D4C7B82EE2B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170333" y="4330643"/>
            <a:ext cx="3408594" cy="2160000"/>
          </a:xfrm>
          <a:prstGeom prst="rect">
            <a:avLst/>
          </a:prstGeom>
        </p:spPr>
      </p:pic>
      <p:pic>
        <p:nvPicPr>
          <p:cNvPr id="42" name="Picture 41" descr="Map&#10;&#10;Description automatically generated">
            <a:extLst>
              <a:ext uri="{FF2B5EF4-FFF2-40B4-BE49-F238E27FC236}">
                <a16:creationId xmlns:a16="http://schemas.microsoft.com/office/drawing/2014/main" id="{DDB38DC2-605F-44DD-B190-4C804E82A3FC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r="10138"/>
          <a:stretch/>
        </p:blipFill>
        <p:spPr>
          <a:xfrm>
            <a:off x="3821744" y="4224968"/>
            <a:ext cx="340005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7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10207</TotalTime>
  <Words>3421</Words>
  <Application>Microsoft Office PowerPoint</Application>
  <PresentationFormat>Širokoúhlá obrazovka</PresentationFormat>
  <Paragraphs>668</Paragraphs>
  <Slides>43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9</vt:i4>
      </vt:variant>
      <vt:variant>
        <vt:lpstr>Nadpisy snímků</vt:lpstr>
      </vt:variant>
      <vt:variant>
        <vt:i4>43</vt:i4>
      </vt:variant>
    </vt:vector>
  </HeadingPairs>
  <TitlesOfParts>
    <vt:vector size="58" baseType="lpstr">
      <vt:lpstr>Calibri Light</vt:lpstr>
      <vt:lpstr>Arial</vt:lpstr>
      <vt:lpstr>Calibri</vt:lpstr>
      <vt:lpstr>Arial (Základní text)</vt:lpstr>
      <vt:lpstr>Times New Roman</vt:lpstr>
      <vt:lpstr>Arial Black</vt:lpstr>
      <vt:lpstr>1_Motiv Office</vt:lpstr>
      <vt:lpstr>3_Motiv Office</vt:lpstr>
      <vt:lpstr>7_Motiv Office</vt:lpstr>
      <vt:lpstr>12_Motiv Office</vt:lpstr>
      <vt:lpstr>5_Motiv Office</vt:lpstr>
      <vt:lpstr>Motiv Office</vt:lpstr>
      <vt:lpstr>6_Motiv Office</vt:lpstr>
      <vt:lpstr>2_Motiv Office</vt:lpstr>
      <vt:lpstr>8_Motiv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7 denní počet nových případů (na 100 000 obyv.) v okresech</vt:lpstr>
      <vt:lpstr>7 denní počet nových případů (na 100 000 obyv.) v krajích</vt:lpstr>
      <vt:lpstr>Prezentace aplikace PowerPoint</vt:lpstr>
      <vt:lpstr>7 denní počet nových případů (na 100 000 obyv.) v okresech</vt:lpstr>
      <vt:lpstr>Datová a informační základna  pro management pandemie COVID-19</vt:lpstr>
      <vt:lpstr>Zátěž regionů ve vzájemném srovnání krajů k 3.5.</vt:lpstr>
      <vt:lpstr>Vybrané ukazatele – srovnání regionů</vt:lpstr>
      <vt:lpstr>R (zjednodušený výpočet) - 7 denní úseky: srovnání krajů k 1.5.</vt:lpstr>
      <vt:lpstr>Počty COVID-19 pozitivních na 100 000 v populaci v krajích a ČR</vt:lpstr>
      <vt:lpstr>Relativní pozitivita testů s diagnostickou/epidemiologickou indikací za 7 dní:  srovnání krajů k 1.5.</vt:lpstr>
      <vt:lpstr>Nově diagnostikovaní symptomatičtí pacienti za 7 dní na 100 000 obyvatel:  srovnání krajů k 1.5.</vt:lpstr>
      <vt:lpstr>Nové případy za 7 dní na 100 000 obyvatel: 20 okresů s nejvyššími hodnotami k 1.5.</vt:lpstr>
      <vt:lpstr>Přehled okresů s poteniálně rizikovými epidemickými hodnotami</vt:lpstr>
      <vt:lpstr>Datová a informační základna  pro management pandemie COVID-19</vt:lpstr>
      <vt:lpstr>Počet provedených a vykázaných AG testů v ČR 1. 2. – 30. 4. 2021</vt:lpstr>
      <vt:lpstr>Počet provedených a vykázaných PCR testů v ČR 1. 2. – 30. 4. 2021</vt:lpstr>
      <vt:lpstr>Podíl pozitivních testů: diagnostické indikace </vt:lpstr>
      <vt:lpstr>Podíl pozitivních testů: epidemiologické indikace</vt:lpstr>
      <vt:lpstr>Typologie pozitivních případů</vt:lpstr>
      <vt:lpstr>Počty testů dle indikace a účelu: 26. 4.–2. 5.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Struktura popualce z hlediska vnímavosti k infekci </vt:lpstr>
      <vt:lpstr>Prezentace aplikace PowerPoint</vt:lpstr>
      <vt:lpstr>Modelové scénáře: 7denní hodnoty na 100 tisíc obyvatel</vt:lpstr>
      <vt:lpstr>Datová a informační základna  pro management pandemie COVID-19</vt:lpstr>
      <vt:lpstr>Počty COVID-19 pozitivních v ČR na 100 000 v populaci</vt:lpstr>
      <vt:lpstr>Nové případy za 7 dní na 100 000 obyvatel: srovnání krajů k 1.5.: 5-11 let</vt:lpstr>
      <vt:lpstr>Testy ve školách – průběžné výsledky (dle CFA) II </vt:lpstr>
      <vt:lpstr>Testy ve školách – souhrnné hodnocení </vt:lpstr>
      <vt:lpstr>Prezentace aplikace PowerPoint</vt:lpstr>
      <vt:lpstr>Výsledky testů u dětí 5-11 let mezi 12.4 - 30.4.2021</vt:lpstr>
      <vt:lpstr>Počty nově COVID-19 pozitivních na 100 testů u dětí v čase</vt:lpstr>
      <vt:lpstr> 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717</cp:revision>
  <dcterms:created xsi:type="dcterms:W3CDTF">2020-11-11T17:36:28Z</dcterms:created>
  <dcterms:modified xsi:type="dcterms:W3CDTF">2021-05-03T19:14:48Z</dcterms:modified>
</cp:coreProperties>
</file>